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65" r:id="rId4"/>
    <p:sldId id="258" r:id="rId5"/>
    <p:sldId id="262" r:id="rId6"/>
    <p:sldId id="285" r:id="rId7"/>
    <p:sldId id="261" r:id="rId8"/>
    <p:sldId id="286" r:id="rId9"/>
    <p:sldId id="293" r:id="rId10"/>
    <p:sldId id="296" r:id="rId11"/>
    <p:sldId id="29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6" autoAdjust="0"/>
    <p:restoredTop sz="94660"/>
  </p:normalViewPr>
  <p:slideViewPr>
    <p:cSldViewPr snapToGrid="0">
      <p:cViewPr varScale="1">
        <p:scale>
          <a:sx n="50" d="100"/>
          <a:sy n="50" d="100"/>
        </p:scale>
        <p:origin x="643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6328E-7F43-4A6A-B10A-39BF9E061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42ECF6-BD11-4BC9-BA98-C75FEE29C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70A11-71F6-483A-84B4-6AEEA60EC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141D-0D83-4B52-B0D8-838BDF07AB6D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BF671-07C9-4C89-916A-482E780C9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3C994-BEC4-4D3F-993C-6CB15A585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1306-7C81-48A4-A004-A0F1CF226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1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0AEDB-5FFD-407B-A7C8-8795E438D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A40717-5843-4F24-9293-59A5250B1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857EA-B773-4775-AD7E-76F28FF79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141D-0D83-4B52-B0D8-838BDF07AB6D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20E3F-4289-4C43-99D7-0E96D626F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93150-05C0-42B0-ADBF-6F2250959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1306-7C81-48A4-A004-A0F1CF226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7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B31201-6602-42B2-A69D-F52DBE276D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49F6E7-9374-4648-8AC8-656C1DCA5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E2934-5C95-42AC-903A-D9C1600FB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141D-0D83-4B52-B0D8-838BDF07AB6D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C0A73-DC71-4ACA-9FD8-6803D671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20225-2EFE-44A4-A548-6670FD1E3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1306-7C81-48A4-A004-A0F1CF226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5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45ACF-EA84-476E-8E7F-4D99A1DDB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C4E1E-1256-4650-829C-4B733FBCD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46DE9-DACA-4E89-9E50-1E2C8A317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141D-0D83-4B52-B0D8-838BDF07AB6D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CB55C-66DC-4293-A678-6272A1558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00AA3-17F8-411E-98D3-808FF85B5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1306-7C81-48A4-A004-A0F1CF226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84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E2E46-EE24-41D1-A941-005CF39A0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F6FA3-4E88-4108-A46D-6504B2599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83B9A-BF21-4D21-ABBF-2FFDC1832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141D-0D83-4B52-B0D8-838BDF07AB6D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61EA2-4381-46C8-8986-69E8BD501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CAB31-66F0-4F38-9572-16AEE8EEC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1306-7C81-48A4-A004-A0F1CF226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5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24E52-51E9-49DA-952B-3BA01C4D0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CDF5E-E7B9-4890-901E-94F92426C5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D80A-6ABA-42A6-BED4-F7CA768D6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399222-2A36-4E58-B16A-7B7E39199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141D-0D83-4B52-B0D8-838BDF07AB6D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4504DC-6636-4ABB-8977-8F7DD8F3E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E45DA-F56A-4129-97D0-52ECF9A2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1306-7C81-48A4-A004-A0F1CF226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12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903BE-D04E-490E-982C-A8AA4372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A1D98-F896-448F-9DB3-229808716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5B222A-8A15-45B2-95B9-074C9E845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A52F85-C43D-4C81-93EB-7353E140C0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B068B2-F8E2-4B9D-98F8-20E5ADA5D6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8BE0F7-CB66-48CB-99C2-6BFB30269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141D-0D83-4B52-B0D8-838BDF07AB6D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2F292B-3F34-4F48-A4AC-F2C0B91D9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539CD-7468-49A2-AF69-9332D6B7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1306-7C81-48A4-A004-A0F1CF226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61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28AAB-9849-4016-8391-4243E03C7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D7E0B5-EB14-4112-B31F-5C19CDAB7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141D-0D83-4B52-B0D8-838BDF07AB6D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FA9A1A-0359-41D3-9087-526000900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E925D7-FFD6-4B6E-A2B6-1013D63BA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1306-7C81-48A4-A004-A0F1CF226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21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9CE51B-799D-4A1D-93C7-496555CD3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141D-0D83-4B52-B0D8-838BDF07AB6D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47738C-8570-4D99-A5CF-0D5AD6CF9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C57C9-E669-44D9-AC41-F536AB19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1306-7C81-48A4-A004-A0F1CF226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11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4ECE3-5B7D-4B2D-928D-3D7A80947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390D6-829A-4DBF-ADCC-083FCDD0B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A9623-8F2A-43B6-9778-581C5BB0D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689140-3431-4793-8AFA-98E663925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141D-0D83-4B52-B0D8-838BDF07AB6D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C6B80-7242-4FDB-B22D-D28B5DED4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AAA333-0F1D-4607-A352-C3C4E3DFB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1306-7C81-48A4-A004-A0F1CF226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3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A0486-0070-4FE4-AA3C-1EB983800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E0AD83-DBF6-4631-A352-598C18F765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57F574-7BD7-4D52-B41F-83402E990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E529C-5395-40BD-BD70-304C722AA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141D-0D83-4B52-B0D8-838BDF07AB6D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37CBE-CD26-4671-B0C9-5BBDF742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A037E6-4C7B-4E36-91F6-25DF6BEEC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1306-7C81-48A4-A004-A0F1CF226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7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88D0B6-C9D5-4DEE-8D38-885A2218E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995FF-27FC-41E2-B3C1-CB9489044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FD3E2-1691-4F38-9889-560D80195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C141D-0D83-4B52-B0D8-838BDF07AB6D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F471F-2D41-4F04-9077-DB008917F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3505B-B44C-457C-88FF-5D8428A95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51306-7C81-48A4-A004-A0F1CF226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2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5C6F499-7DD3-40AC-AC5E-26D67FCAE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coffee cup&#10;&#10;Description automatically generated">
            <a:extLst>
              <a:ext uri="{FF2B5EF4-FFF2-40B4-BE49-F238E27FC236}">
                <a16:creationId xmlns:a16="http://schemas.microsoft.com/office/drawing/2014/main" id="{6E58530F-6F9D-4D2C-9CFC-BBFCD8A3C01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alphaModFix amt="30000"/>
          </a:blip>
          <a:srcRect t="284" r="1" b="1"/>
          <a:stretch/>
        </p:blipFill>
        <p:spPr>
          <a:xfrm>
            <a:off x="573587" y="0"/>
            <a:ext cx="11044828" cy="6195072"/>
          </a:xfrm>
          <a:prstGeom prst="rect">
            <a:avLst/>
          </a:prstGeom>
        </p:spPr>
      </p:pic>
      <p:sp>
        <p:nvSpPr>
          <p:cNvPr id="25" name="Graphic 14">
            <a:extLst>
              <a:ext uri="{FF2B5EF4-FFF2-40B4-BE49-F238E27FC236}">
                <a16:creationId xmlns:a16="http://schemas.microsoft.com/office/drawing/2014/main" id="{2CF7CF5F-D747-47B3-80B1-839275044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0" y="-2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48CDB-645F-4F0E-95D9-AA032CB8C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632" y="914399"/>
            <a:ext cx="9283781" cy="2595563"/>
          </a:xfrm>
          <a:prstGeom prst="round2Diag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5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โครงการการเลี้ยงสัตว์ปลอดการใช้ยาปฏิชีวนะในระบบการผลิตปศุสัตว์ ปีงบประมาณ </a:t>
            </a:r>
            <a:r>
              <a:rPr lang="en-US" sz="5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2563</a:t>
            </a:r>
            <a:br>
              <a:rPr lang="th-TH" sz="5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5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(ในพื้นที่ปศุสัตว์เขตที่ 6)</a:t>
            </a:r>
            <a:endParaRPr lang="en-US" sz="5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Graphic 14">
            <a:extLst>
              <a:ext uri="{FF2B5EF4-FFF2-40B4-BE49-F238E27FC236}">
                <a16:creationId xmlns:a16="http://schemas.microsoft.com/office/drawing/2014/main" id="{820B6604-1FF9-43F5-AC47-3D41CB2F5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448800" y="4111379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912B5B1-BC40-4CD1-8541-549C58343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785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Graphic 14">
            <a:extLst>
              <a:ext uri="{FF2B5EF4-FFF2-40B4-BE49-F238E27FC236}">
                <a16:creationId xmlns:a16="http://schemas.microsoft.com/office/drawing/2014/main" id="{CE1108CD-786E-4304-9504-9C5AD6482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9448800" y="-1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52BF65-A104-4DD3-8D54-285294DCC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9FFEBB55-685A-448A-9D0F-482BEC799C91}"/>
              </a:ext>
            </a:extLst>
          </p:cNvPr>
          <p:cNvSpPr txBox="1"/>
          <p:nvPr/>
        </p:nvSpPr>
        <p:spPr>
          <a:xfrm>
            <a:off x="2331720" y="4111379"/>
            <a:ext cx="6995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ส่วนมาตรฐานการปศุสัตว์</a:t>
            </a:r>
            <a:br>
              <a:rPr lang="th-TH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สำนักงานปศุสัตว์เขต 6</a:t>
            </a:r>
            <a:endParaRPr lang="th-TH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900E1-D710-4CE2-AFB8-D2FCC0AFA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415"/>
            <a:ext cx="10515600" cy="960906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 (รายจังหวัด)</a:t>
            </a:r>
            <a:endParaRPr lang="en-US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9" name="ตาราง 9">
            <a:extLst>
              <a:ext uri="{FF2B5EF4-FFF2-40B4-BE49-F238E27FC236}">
                <a16:creationId xmlns:a16="http://schemas.microsoft.com/office/drawing/2014/main" id="{A3F94267-AFAF-4230-8A68-43846BF33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371854"/>
              </p:ext>
            </p:extLst>
          </p:nvPr>
        </p:nvGraphicFramePr>
        <p:xfrm>
          <a:off x="864000" y="756000"/>
          <a:ext cx="10515600" cy="595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8500759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94851612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16466089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422315469"/>
                    </a:ext>
                  </a:extLst>
                </a:gridCol>
              </a:tblGrid>
              <a:tr h="53478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/>
                        <a:t>จังหวัด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/>
                        <a:t>สุกร (ฟาร์ม)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/>
                        <a:t>ไก่ไข่ (ฟาร์ม)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/>
                        <a:t>รวม (ฟาร์ม)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782412"/>
                  </a:ext>
                </a:extLst>
              </a:tr>
              <a:tr h="534780">
                <a:tc>
                  <a:txBody>
                    <a:bodyPr/>
                    <a:lstStyle/>
                    <a:p>
                      <a:pPr algn="l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กำแพงเพชร</a:t>
                      </a:r>
                    </a:p>
                  </a:txBody>
                  <a:tcPr marL="57600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1152000" marT="762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800" b="1" dirty="0"/>
                        <a:t>2</a:t>
                      </a:r>
                    </a:p>
                  </a:txBody>
                  <a:tcPr marR="118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800" b="1" dirty="0"/>
                        <a:t>4</a:t>
                      </a:r>
                    </a:p>
                  </a:txBody>
                  <a:tcPr marR="1116000"/>
                </a:tc>
                <a:extLst>
                  <a:ext uri="{0D108BD9-81ED-4DB2-BD59-A6C34878D82A}">
                    <a16:rowId xmlns:a16="http://schemas.microsoft.com/office/drawing/2014/main" val="2033563768"/>
                  </a:ext>
                </a:extLst>
              </a:tr>
              <a:tr h="412020">
                <a:tc>
                  <a:txBody>
                    <a:bodyPr/>
                    <a:lstStyle/>
                    <a:p>
                      <a:pPr algn="l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ตาก</a:t>
                      </a:r>
                    </a:p>
                  </a:txBody>
                  <a:tcPr marL="57600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1152000" marT="762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800" b="1" dirty="0"/>
                        <a:t>-</a:t>
                      </a:r>
                    </a:p>
                  </a:txBody>
                  <a:tcPr marR="118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800" b="1" dirty="0"/>
                        <a:t>2</a:t>
                      </a:r>
                    </a:p>
                  </a:txBody>
                  <a:tcPr marR="1116000"/>
                </a:tc>
                <a:extLst>
                  <a:ext uri="{0D108BD9-81ED-4DB2-BD59-A6C34878D82A}">
                    <a16:rowId xmlns:a16="http://schemas.microsoft.com/office/drawing/2014/main" val="3330002891"/>
                  </a:ext>
                </a:extLst>
              </a:tr>
              <a:tr h="534780">
                <a:tc>
                  <a:txBody>
                    <a:bodyPr/>
                    <a:lstStyle/>
                    <a:p>
                      <a:pPr algn="l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นครสวรรค์</a:t>
                      </a:r>
                    </a:p>
                  </a:txBody>
                  <a:tcPr marL="57600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7620" marR="1152000" marT="762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800" b="1" dirty="0"/>
                        <a:t>-</a:t>
                      </a:r>
                    </a:p>
                  </a:txBody>
                  <a:tcPr marR="118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800" b="1" dirty="0"/>
                        <a:t>9</a:t>
                      </a:r>
                    </a:p>
                  </a:txBody>
                  <a:tcPr marR="1116000"/>
                </a:tc>
                <a:extLst>
                  <a:ext uri="{0D108BD9-81ED-4DB2-BD59-A6C34878D82A}">
                    <a16:rowId xmlns:a16="http://schemas.microsoft.com/office/drawing/2014/main" val="2531003954"/>
                  </a:ext>
                </a:extLst>
              </a:tr>
              <a:tr h="534780">
                <a:tc>
                  <a:txBody>
                    <a:bodyPr/>
                    <a:lstStyle/>
                    <a:p>
                      <a:pPr algn="l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พิจิตร</a:t>
                      </a:r>
                    </a:p>
                  </a:txBody>
                  <a:tcPr marL="57600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1152000" marT="762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800" b="1" dirty="0"/>
                        <a:t>2</a:t>
                      </a:r>
                    </a:p>
                  </a:txBody>
                  <a:tcPr marR="118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800" b="1" dirty="0"/>
                        <a:t>4</a:t>
                      </a:r>
                    </a:p>
                  </a:txBody>
                  <a:tcPr marR="1116000"/>
                </a:tc>
                <a:extLst>
                  <a:ext uri="{0D108BD9-81ED-4DB2-BD59-A6C34878D82A}">
                    <a16:rowId xmlns:a16="http://schemas.microsoft.com/office/drawing/2014/main" val="2105809445"/>
                  </a:ext>
                </a:extLst>
              </a:tr>
              <a:tr h="534780">
                <a:tc>
                  <a:txBody>
                    <a:bodyPr/>
                    <a:lstStyle/>
                    <a:p>
                      <a:pPr algn="l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พิษณุโลก</a:t>
                      </a:r>
                    </a:p>
                  </a:txBody>
                  <a:tcPr marL="57600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1152000" marT="762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800" b="1" dirty="0"/>
                        <a:t>1</a:t>
                      </a:r>
                    </a:p>
                  </a:txBody>
                  <a:tcPr marR="118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800" b="1" dirty="0"/>
                        <a:t>6</a:t>
                      </a:r>
                    </a:p>
                  </a:txBody>
                  <a:tcPr marR="1116000"/>
                </a:tc>
                <a:extLst>
                  <a:ext uri="{0D108BD9-81ED-4DB2-BD59-A6C34878D82A}">
                    <a16:rowId xmlns:a16="http://schemas.microsoft.com/office/drawing/2014/main" val="1550498515"/>
                  </a:ext>
                </a:extLst>
              </a:tr>
              <a:tr h="534780">
                <a:tc>
                  <a:txBody>
                    <a:bodyPr/>
                    <a:lstStyle/>
                    <a:p>
                      <a:pPr algn="l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เพชรบูรณ์</a:t>
                      </a:r>
                    </a:p>
                  </a:txBody>
                  <a:tcPr marL="57600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</a:t>
                      </a:r>
                    </a:p>
                  </a:txBody>
                  <a:tcPr marL="7620" marR="1152000" marT="762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800" b="1" dirty="0"/>
                        <a:t>10</a:t>
                      </a:r>
                    </a:p>
                  </a:txBody>
                  <a:tcPr marR="118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800" b="1" dirty="0"/>
                        <a:t>43</a:t>
                      </a:r>
                    </a:p>
                  </a:txBody>
                  <a:tcPr marR="1116000"/>
                </a:tc>
                <a:extLst>
                  <a:ext uri="{0D108BD9-81ED-4DB2-BD59-A6C34878D82A}">
                    <a16:rowId xmlns:a16="http://schemas.microsoft.com/office/drawing/2014/main" val="396513617"/>
                  </a:ext>
                </a:extLst>
              </a:tr>
              <a:tr h="534780">
                <a:tc>
                  <a:txBody>
                    <a:bodyPr/>
                    <a:lstStyle/>
                    <a:p>
                      <a:pPr algn="l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สุโขทัย</a:t>
                      </a:r>
                    </a:p>
                  </a:txBody>
                  <a:tcPr marL="57600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1152000" marT="762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800" b="1" dirty="0"/>
                        <a:t>-</a:t>
                      </a:r>
                    </a:p>
                  </a:txBody>
                  <a:tcPr marR="118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800" b="1" dirty="0"/>
                        <a:t>2</a:t>
                      </a:r>
                    </a:p>
                  </a:txBody>
                  <a:tcPr marR="1116000"/>
                </a:tc>
                <a:extLst>
                  <a:ext uri="{0D108BD9-81ED-4DB2-BD59-A6C34878D82A}">
                    <a16:rowId xmlns:a16="http://schemas.microsoft.com/office/drawing/2014/main" val="359820363"/>
                  </a:ext>
                </a:extLst>
              </a:tr>
              <a:tr h="534780">
                <a:tc>
                  <a:txBody>
                    <a:bodyPr/>
                    <a:lstStyle/>
                    <a:p>
                      <a:pPr algn="l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อุตรดิตถ์</a:t>
                      </a:r>
                    </a:p>
                  </a:txBody>
                  <a:tcPr marL="57600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1152000" marT="762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800" b="1" dirty="0"/>
                        <a:t>5</a:t>
                      </a:r>
                    </a:p>
                  </a:txBody>
                  <a:tcPr marR="118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800" b="1" dirty="0"/>
                        <a:t>6</a:t>
                      </a:r>
                    </a:p>
                  </a:txBody>
                  <a:tcPr marR="1116000"/>
                </a:tc>
                <a:extLst>
                  <a:ext uri="{0D108BD9-81ED-4DB2-BD59-A6C34878D82A}">
                    <a16:rowId xmlns:a16="http://schemas.microsoft.com/office/drawing/2014/main" val="2706421631"/>
                  </a:ext>
                </a:extLst>
              </a:tr>
              <a:tr h="534780">
                <a:tc>
                  <a:txBody>
                    <a:bodyPr/>
                    <a:lstStyle/>
                    <a:p>
                      <a:pPr algn="l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อุทัยธานี</a:t>
                      </a:r>
                    </a:p>
                  </a:txBody>
                  <a:tcPr marL="57600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1152000" marT="762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800" b="1" dirty="0"/>
                        <a:t>-</a:t>
                      </a:r>
                    </a:p>
                  </a:txBody>
                  <a:tcPr marR="118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800" b="1" dirty="0"/>
                        <a:t>3</a:t>
                      </a:r>
                    </a:p>
                  </a:txBody>
                  <a:tcPr marR="1116000"/>
                </a:tc>
                <a:extLst>
                  <a:ext uri="{0D108BD9-81ED-4DB2-BD59-A6C34878D82A}">
                    <a16:rowId xmlns:a16="http://schemas.microsoft.com/office/drawing/2014/main" val="2864278159"/>
                  </a:ext>
                </a:extLst>
              </a:tr>
              <a:tr h="53478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7200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</a:t>
                      </a:r>
                    </a:p>
                  </a:txBody>
                  <a:tcPr marL="7620" marR="115200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3200" b="1" dirty="0"/>
                        <a:t>20</a:t>
                      </a:r>
                    </a:p>
                  </a:txBody>
                  <a:tcPr marR="118800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3200" b="1" dirty="0"/>
                        <a:t>79</a:t>
                      </a:r>
                    </a:p>
                  </a:txBody>
                  <a:tcPr marR="111600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405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820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900E1-D710-4CE2-AFB8-D2FCC0AFA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054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ประโยชน์ที่ได้รับ </a:t>
            </a:r>
            <a:endParaRPr lang="en-US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C1E7F-7205-42B7-80BC-E3E602325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701"/>
            <a:ext cx="10515600" cy="4779391"/>
          </a:xfrm>
        </p:spPr>
        <p:txBody>
          <a:bodyPr>
            <a:norm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เพื่อควบคุม ป้องกัน ลด หรือชะลอการเกิดปัญหาเชื้อดื้อยาต้านจุลชีพในสัตว์</a:t>
            </a:r>
          </a:p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เพื่อสร้างความมั่นใจให้กับผู้บริโภค จากการบริโภคสินค้าปศุสัตว์ที่ไม่มีการใช้ยาปฏิชีวนะ และสามารถตรวจสอบย้อนกลับถึงแหล่งที่มาของแหล่งผลิตได้</a:t>
            </a:r>
          </a:p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เพื่อเพิ่มช่องทางการตลาด โดยเฉพาะในการส่งออก ไปยังประเทศที่มีความต้องการสินค้าเนื้อสัตว์ ไข่ ที่ปลอดยาปฏิชีวนะ</a:t>
            </a:r>
          </a:p>
          <a:p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5138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person, indoor, girl, young&#10;&#10;Description automatically generated">
            <a:extLst>
              <a:ext uri="{FF2B5EF4-FFF2-40B4-BE49-F238E27FC236}">
                <a16:creationId xmlns:a16="http://schemas.microsoft.com/office/drawing/2014/main" id="{223EF32B-1795-4491-A76F-6B1CE58C13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7" r="10866" b="-2"/>
          <a:stretch/>
        </p:blipFill>
        <p:spPr>
          <a:xfrm>
            <a:off x="-441433" y="-1"/>
            <a:ext cx="7507954" cy="6858001"/>
          </a:xfrm>
          <a:prstGeom prst="rect">
            <a:avLst/>
          </a:prstGeom>
        </p:spPr>
      </p:pic>
      <p:pic>
        <p:nvPicPr>
          <p:cNvPr id="29" name="Picture 21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DB148-89B1-4F4B-BAA2-F745A22B7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354" y="4297391"/>
            <a:ext cx="4800261" cy="16445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CC0099"/>
                </a:solidFill>
                <a:latin typeface="Comic Sans MS" panose="030F0702030302020204" pitchFamily="66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40024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EF817-7929-49A8-92C5-356CAD0D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110"/>
            <a:ext cx="10515600" cy="1055328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โครงการที่เกี่ยวข้อง</a:t>
            </a:r>
            <a:endParaRPr lang="en-US" b="1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9EAFF-F630-4D96-B8D0-9C7B0796C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4609" y="4546862"/>
            <a:ext cx="6725239" cy="936429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 “ฟาร์มเลี้ยงไก่ไข่ปลอดการใช้ยาปฏิชีวนะในพื้นที่ภาคเหนือตอนบนและภาคเหนือตอนล่าง”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B9B4BFB-9B96-463C-B919-91E7AFDBF875}"/>
              </a:ext>
            </a:extLst>
          </p:cNvPr>
          <p:cNvSpPr txBox="1">
            <a:spLocks/>
          </p:cNvSpPr>
          <p:nvPr/>
        </p:nvSpPr>
        <p:spPr>
          <a:xfrm>
            <a:off x="6096000" y="2294317"/>
            <a:ext cx="5410200" cy="936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 "การเลี้ยงสัตว์ปลอดการใช้ยาปฏิชีวนะในระบบการผลิตสินค้าปศุสัตว์" </a:t>
            </a:r>
          </a:p>
        </p:txBody>
      </p:sp>
      <p:pic>
        <p:nvPicPr>
          <p:cNvPr id="6" name="Picture 5" descr="A close up of a egg&#10;&#10;Description automatically generated">
            <a:extLst>
              <a:ext uri="{FF2B5EF4-FFF2-40B4-BE49-F238E27FC236}">
                <a16:creationId xmlns:a16="http://schemas.microsoft.com/office/drawing/2014/main" id="{A7506665-340B-4884-8D82-8243E7BD4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57" y="3859507"/>
            <a:ext cx="2311138" cy="2311138"/>
          </a:xfrm>
          <a:prstGeom prst="rect">
            <a:avLst/>
          </a:prstGeom>
        </p:spPr>
      </p:pic>
      <p:pic>
        <p:nvPicPr>
          <p:cNvPr id="8" name="Picture 7" descr="A rodent looking at the camera&#10;&#10;Description automatically generated">
            <a:extLst>
              <a:ext uri="{FF2B5EF4-FFF2-40B4-BE49-F238E27FC236}">
                <a16:creationId xmlns:a16="http://schemas.microsoft.com/office/drawing/2014/main" id="{9FB69F41-7FFF-49C2-BCC6-697A93149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30" y="1543004"/>
            <a:ext cx="2643962" cy="178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63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900E1-D710-4CE2-AFB8-D2FCC0AFA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054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สรุปขั้นตอน </a:t>
            </a:r>
            <a:endParaRPr lang="en-US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C1E7F-7205-42B7-80BC-E3E602325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701"/>
            <a:ext cx="10515600" cy="4779391"/>
          </a:xfrm>
        </p:spPr>
        <p:txBody>
          <a:bodyPr>
            <a:normAutofit/>
          </a:bodyPr>
          <a:lstStyle/>
          <a:p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ฟาร์มได้รับการรับรองมาตรฐานฟาร์ม (สุกร / ไก่ไข่)</a:t>
            </a:r>
          </a:p>
          <a:p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กรณีฟาร์มสุกร ได้รับการรับรองฟาร์มเลี้ยงสัตว์ปลอดสารเร่งเนื้อแดงนำข้อกำหนดไปปฏิบัติ ไม่มีการใช้ยาปฏิชีวนะในทุกรูปแบบ</a:t>
            </a:r>
          </a:p>
          <a:p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ตรวจน้ำ, อาหารสัตว์, เนื้อสัตว์ 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ไข่ไก่</a:t>
            </a:r>
          </a:p>
          <a:p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คณะผู้ตรวจรับรอง (สนง.</a:t>
            </a:r>
            <a:r>
              <a:rPr lang="th-TH" sz="3600" dirty="0" err="1">
                <a:latin typeface="TH SarabunPSK" pitchFamily="34" charset="-34"/>
                <a:cs typeface="TH SarabunPSK" pitchFamily="34" charset="-34"/>
              </a:rPr>
              <a:t>ปศ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จ.) ตรวจประเมินตามเกณฑ์</a:t>
            </a:r>
          </a:p>
          <a:p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คณะกรรมการรับรอง (สนง.</a:t>
            </a:r>
            <a:r>
              <a:rPr lang="th-TH" sz="3600" dirty="0" err="1">
                <a:latin typeface="TH SarabunPSK" pitchFamily="34" charset="-34"/>
                <a:cs typeface="TH SarabunPSK" pitchFamily="34" charset="-34"/>
              </a:rPr>
              <a:t>ปศข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.6) พิจารณาตัดสินให้การรับรอง</a:t>
            </a:r>
          </a:p>
          <a:p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กองควบคุมอาหารและยาสัตว์ จัดทำใบรับรอง มีอายุ 1 ปี</a:t>
            </a:r>
          </a:p>
        </p:txBody>
      </p:sp>
    </p:spTree>
    <p:extLst>
      <p:ext uri="{BB962C8B-B14F-4D97-AF65-F5344CB8AC3E}">
        <p14:creationId xmlns:p14="http://schemas.microsoft.com/office/powerpoint/2010/main" val="3130835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5594B-EA16-4C40-BC9B-265216C1B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(5 สิงหาคม 63) ประชุมผ่านระบบวีดีทัศน์ทางไกล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VDO conference)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ติดตามงานในภารกิจกองควบคุมอาหารและยาสัตว์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อาหารสัตว์ - เชื้อดื้อยา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pic>
        <p:nvPicPr>
          <p:cNvPr id="5" name="Picture 4" descr="A screen shot of a person&#10;&#10;Description automatically generated">
            <a:extLst>
              <a:ext uri="{FF2B5EF4-FFF2-40B4-BE49-F238E27FC236}">
                <a16:creationId xmlns:a16="http://schemas.microsoft.com/office/drawing/2014/main" id="{0BD4459C-1408-4C09-A45F-708F537392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" t="-334" r="17308" b="776"/>
          <a:stretch/>
        </p:blipFill>
        <p:spPr>
          <a:xfrm>
            <a:off x="100329" y="1853248"/>
            <a:ext cx="5750944" cy="4547552"/>
          </a:xfrm>
          <a:prstGeom prst="rect">
            <a:avLst/>
          </a:prstGeom>
        </p:spPr>
      </p:pic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8747AA0-6172-4E60-B026-340DA6A44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702" y="1853248"/>
            <a:ext cx="6132127" cy="454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73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5594B-EA16-4C40-BC9B-265216C1B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817"/>
            <a:ext cx="10515600" cy="1473872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(18 สิงหาคม 63) ตรวจติดตามฟาร์มไก่ไข่ปลอดยาปฏิชีวนะ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CP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วังทอง)</a:t>
            </a:r>
            <a:b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จ.พิษณุโลก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768FE-BE6D-4968-B808-FB52D94C6F17}"/>
              </a:ext>
            </a:extLst>
          </p:cNvPr>
          <p:cNvSpPr txBox="1"/>
          <p:nvPr/>
        </p:nvSpPr>
        <p:spPr>
          <a:xfrm>
            <a:off x="838200" y="2437591"/>
            <a:ext cx="44502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ผู้เข้าร่วม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- กองควบคุมอาหารและยาสัตว์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- สำนักงานปศุสัตว์เขต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- สำนักงานปศุสัตว์จังหวัดพิษณุโลก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- ผู้ประกอบการ</a:t>
            </a:r>
          </a:p>
        </p:txBody>
      </p:sp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102AE083-11EC-4988-8825-FFAB53FBFF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236" y="1690688"/>
            <a:ext cx="6104527" cy="457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14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outdoor, building, truck, road&#10;&#10;Description automatically generated">
            <a:extLst>
              <a:ext uri="{FF2B5EF4-FFF2-40B4-BE49-F238E27FC236}">
                <a16:creationId xmlns:a16="http://schemas.microsoft.com/office/drawing/2014/main" id="{8E734CBC-FCD6-41E8-92B9-D62D55640B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1" r="-3" b="-3"/>
          <a:stretch/>
        </p:blipFill>
        <p:spPr>
          <a:xfrm>
            <a:off x="321731" y="321731"/>
            <a:ext cx="5728548" cy="3079194"/>
          </a:xfrm>
          <a:prstGeom prst="rect">
            <a:avLst/>
          </a:prstGeom>
        </p:spPr>
      </p:pic>
      <p:pic>
        <p:nvPicPr>
          <p:cNvPr id="7" name="Picture 6" descr="A person standing next to a person&#10;&#10;Description automatically generated">
            <a:extLst>
              <a:ext uri="{FF2B5EF4-FFF2-40B4-BE49-F238E27FC236}">
                <a16:creationId xmlns:a16="http://schemas.microsoft.com/office/drawing/2014/main" id="{702F4CBA-42BD-4493-9F18-D97F60A640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4439"/>
          <a:stretch/>
        </p:blipFill>
        <p:spPr>
          <a:xfrm>
            <a:off x="6141719" y="321731"/>
            <a:ext cx="5728547" cy="3079194"/>
          </a:xfrm>
          <a:prstGeom prst="rect">
            <a:avLst/>
          </a:prstGeom>
        </p:spPr>
      </p:pic>
      <p:pic>
        <p:nvPicPr>
          <p:cNvPr id="13" name="Picture 12" descr="A house that is parked on the side of a building&#10;&#10;Description automatically generated">
            <a:extLst>
              <a:ext uri="{FF2B5EF4-FFF2-40B4-BE49-F238E27FC236}">
                <a16:creationId xmlns:a16="http://schemas.microsoft.com/office/drawing/2014/main" id="{783C4582-28AD-492D-A5CC-35F1AE786F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7" r="-3" b="-3"/>
          <a:stretch/>
        </p:blipFill>
        <p:spPr>
          <a:xfrm>
            <a:off x="321730" y="3489159"/>
            <a:ext cx="5728548" cy="3047107"/>
          </a:xfrm>
          <a:prstGeom prst="rect">
            <a:avLst/>
          </a:prstGeom>
        </p:spPr>
      </p:pic>
      <p:pic>
        <p:nvPicPr>
          <p:cNvPr id="11" name="Picture 10" descr="A house that has a sign on the side of a road&#10;&#10;Description automatically generated">
            <a:extLst>
              <a:ext uri="{FF2B5EF4-FFF2-40B4-BE49-F238E27FC236}">
                <a16:creationId xmlns:a16="http://schemas.microsoft.com/office/drawing/2014/main" id="{509CE4B4-AFF2-420F-9C43-B74C6B7D55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5435"/>
          <a:stretch/>
        </p:blipFill>
        <p:spPr>
          <a:xfrm>
            <a:off x="6141718" y="3489159"/>
            <a:ext cx="5728547" cy="30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55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5594B-EA16-4C40-BC9B-265216C1B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10" y="365125"/>
            <a:ext cx="11612179" cy="1325563"/>
          </a:xfrm>
        </p:spPr>
        <p:txBody>
          <a:bodyPr>
            <a:norm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(19 สิงหาคม 63) ประชุมติดตามโครงการควบคุม ป้องกันและแก้ไขปัญหาเชื้อดื้อยาในสัตว์ และความก้าวหน้างานตามภารกิจของส่วนมาตรฐานการปศุสัตว์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768FE-BE6D-4968-B808-FB52D94C6F17}"/>
              </a:ext>
            </a:extLst>
          </p:cNvPr>
          <p:cNvSpPr txBox="1"/>
          <p:nvPr/>
        </p:nvSpPr>
        <p:spPr>
          <a:xfrm>
            <a:off x="735291" y="2305615"/>
            <a:ext cx="46574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ผู้เข้าร่วม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- กองควบคุมอาหารและยาสัตว์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- สำนักงานปศุสัตว์เขต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- สำนักงานปศุสัตว์จังหวัด 9 จังหวัด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- ศวพ.ภาคเหนือตอนล่าง จ.พิษณุโลก</a:t>
            </a:r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9245BA3-1180-417D-B0B3-9290FBE94F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702" y="1950720"/>
            <a:ext cx="6448214" cy="362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67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tanding next to a window&#10;&#10;Description automatically generated">
            <a:extLst>
              <a:ext uri="{FF2B5EF4-FFF2-40B4-BE49-F238E27FC236}">
                <a16:creationId xmlns:a16="http://schemas.microsoft.com/office/drawing/2014/main" id="{1D35BBC5-0B2F-4C29-AF6E-C6EA6C8783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4" r="-3" b="-3"/>
          <a:stretch/>
        </p:blipFill>
        <p:spPr>
          <a:xfrm>
            <a:off x="321731" y="321731"/>
            <a:ext cx="5728548" cy="3079194"/>
          </a:xfrm>
          <a:prstGeom prst="rect">
            <a:avLst/>
          </a:prstGeom>
        </p:spPr>
      </p:pic>
      <p:pic>
        <p:nvPicPr>
          <p:cNvPr id="15" name="Picture 14" descr="Two people standing in a room&#10;&#10;Description automatically generated">
            <a:extLst>
              <a:ext uri="{FF2B5EF4-FFF2-40B4-BE49-F238E27FC236}">
                <a16:creationId xmlns:a16="http://schemas.microsoft.com/office/drawing/2014/main" id="{9F363B5A-A81A-45D8-9401-A6DDABD42A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1" r="-3" b="-3"/>
          <a:stretch/>
        </p:blipFill>
        <p:spPr>
          <a:xfrm>
            <a:off x="6141719" y="321731"/>
            <a:ext cx="5728547" cy="3079194"/>
          </a:xfrm>
          <a:prstGeom prst="rect">
            <a:avLst/>
          </a:prstGeom>
        </p:spPr>
      </p:pic>
      <p:pic>
        <p:nvPicPr>
          <p:cNvPr id="5" name="Picture 4" descr="A group of people sitting at a table with a computer&#10;&#10;Description automatically generated">
            <a:extLst>
              <a:ext uri="{FF2B5EF4-FFF2-40B4-BE49-F238E27FC236}">
                <a16:creationId xmlns:a16="http://schemas.microsoft.com/office/drawing/2014/main" id="{1FAF0922-7571-41D5-A786-99A8D03DF9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6" r="-3" b="-3"/>
          <a:stretch/>
        </p:blipFill>
        <p:spPr>
          <a:xfrm>
            <a:off x="321730" y="3489159"/>
            <a:ext cx="5728548" cy="3047107"/>
          </a:xfrm>
          <a:prstGeom prst="rect">
            <a:avLst/>
          </a:prstGeom>
        </p:spPr>
      </p:pic>
      <p:pic>
        <p:nvPicPr>
          <p:cNvPr id="7" name="Picture 6" descr="A computer&#10;&#10;Description automatically generated">
            <a:extLst>
              <a:ext uri="{FF2B5EF4-FFF2-40B4-BE49-F238E27FC236}">
                <a16:creationId xmlns:a16="http://schemas.microsoft.com/office/drawing/2014/main" id="{A47C3C27-4CF5-4405-9315-558497A25C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4" r="-3" b="869"/>
          <a:stretch/>
        </p:blipFill>
        <p:spPr>
          <a:xfrm>
            <a:off x="6141718" y="3489159"/>
            <a:ext cx="5728547" cy="30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72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900E1-D710-4CE2-AFB8-D2FCC0AFA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415"/>
            <a:ext cx="10515600" cy="960906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</a:t>
            </a:r>
            <a:endParaRPr lang="en-US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ตาราง 4">
            <a:extLst>
              <a:ext uri="{FF2B5EF4-FFF2-40B4-BE49-F238E27FC236}">
                <a16:creationId xmlns:a16="http://schemas.microsoft.com/office/drawing/2014/main" id="{73204AF0-50E7-4347-AB30-9E3A75689A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109223"/>
              </p:ext>
            </p:extLst>
          </p:nvPr>
        </p:nvGraphicFramePr>
        <p:xfrm>
          <a:off x="838204" y="1552091"/>
          <a:ext cx="10515596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899">
                  <a:extLst>
                    <a:ext uri="{9D8B030D-6E8A-4147-A177-3AD203B41FA5}">
                      <a16:colId xmlns:a16="http://schemas.microsoft.com/office/drawing/2014/main" val="539311565"/>
                    </a:ext>
                  </a:extLst>
                </a:gridCol>
                <a:gridCol w="2628899">
                  <a:extLst>
                    <a:ext uri="{9D8B030D-6E8A-4147-A177-3AD203B41FA5}">
                      <a16:colId xmlns:a16="http://schemas.microsoft.com/office/drawing/2014/main" val="1225378625"/>
                    </a:ext>
                  </a:extLst>
                </a:gridCol>
                <a:gridCol w="2934876">
                  <a:extLst>
                    <a:ext uri="{9D8B030D-6E8A-4147-A177-3AD203B41FA5}">
                      <a16:colId xmlns:a16="http://schemas.microsoft.com/office/drawing/2014/main" val="4009962190"/>
                    </a:ext>
                  </a:extLst>
                </a:gridCol>
                <a:gridCol w="2322922">
                  <a:extLst>
                    <a:ext uri="{9D8B030D-6E8A-4147-A177-3AD203B41FA5}">
                      <a16:colId xmlns:a16="http://schemas.microsoft.com/office/drawing/2014/main" val="7922030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TH Sarabun Psk"/>
                        </a:rPr>
                        <a:t>ชนิดสัตว์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TH Sarabun Psk"/>
                        </a:rPr>
                        <a:t>เป้าหมายทั้งประเทศ (ฟาร์ม)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TH Sarabun Psk"/>
                        </a:rPr>
                        <a:t>ผลการให้การรับรอง (ฟาร์ม)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TH Sarabun Psk"/>
                        </a:rPr>
                        <a:t>ร้อยละ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8534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TH Sarabun Psk"/>
                        </a:rPr>
                        <a:t>สุกร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TH Sarabun Psk"/>
                        </a:rPr>
                        <a:t>158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dirty="0">
                          <a:latin typeface="TH Sarabun Psk"/>
                        </a:rPr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TH Sarabun Psk"/>
                        </a:rPr>
                        <a:t>37.34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104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TH Sarabun Psk"/>
                        </a:rPr>
                        <a:t>ไก่ไข่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H Sarabun Psk"/>
                        </a:rPr>
                        <a:t>37</a:t>
                      </a:r>
                      <a:endParaRPr lang="th-TH" sz="3600" dirty="0">
                        <a:latin typeface="TH Sarabun Ps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dirty="0">
                          <a:latin typeface="TH Sarabun Psk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TH Sarabun Psk"/>
                        </a:rPr>
                        <a:t>54.05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67044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7E520AE-E622-4B9D-9743-DA19FC9B9C12}"/>
              </a:ext>
            </a:extLst>
          </p:cNvPr>
          <p:cNvSpPr txBox="1"/>
          <p:nvPr/>
        </p:nvSpPr>
        <p:spPr>
          <a:xfrm>
            <a:off x="2346488" y="4705744"/>
            <a:ext cx="4893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กำลังจะเพิ่มการรับรองใหม่</a:t>
            </a:r>
          </a:p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ฟาร์มสุกร จำนวน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ฟาร์ม</a:t>
            </a:r>
          </a:p>
        </p:txBody>
      </p:sp>
    </p:spTree>
    <p:extLst>
      <p:ext uri="{BB962C8B-B14F-4D97-AF65-F5344CB8AC3E}">
        <p14:creationId xmlns:p14="http://schemas.microsoft.com/office/powerpoint/2010/main" val="3532883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480</Words>
  <Application>Microsoft Office PowerPoint</Application>
  <PresentationFormat>แบบจอกว้าง</PresentationFormat>
  <Paragraphs>90</Paragraphs>
  <Slides>12</Slides>
  <Notes>0</Notes>
  <HiddenSlides>0</HiddenSlides>
  <MMClips>1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TH Sarabun Psk</vt:lpstr>
      <vt:lpstr>TH SarabunPSK</vt:lpstr>
      <vt:lpstr>Office Theme</vt:lpstr>
      <vt:lpstr>โครงการการเลี้ยงสัตว์ปลอดการใช้ยาปฏิชีวนะในระบบการผลิตปศุสัตว์ ปีงบประมาณ 2563 (ในพื้นที่ปศุสัตว์เขตที่ 6)</vt:lpstr>
      <vt:lpstr>โครงการที่เกี่ยวข้อง</vt:lpstr>
      <vt:lpstr>สรุปขั้นตอน </vt:lpstr>
      <vt:lpstr>(5 สิงหาคม 63) ประชุมผ่านระบบวีดีทัศน์ทางไกล (VDO conference)  ติดตามงานในภารกิจกองควบคุมอาหารและยาสัตว์ (อาหารสัตว์ - เชื้อดื้อยา)</vt:lpstr>
      <vt:lpstr>(18 สิงหาคม 63) ตรวจติดตามฟาร์มไก่ไข่ปลอดยาปฏิชีวนะ (CP วังทอง) จ.พิษณุโลก</vt:lpstr>
      <vt:lpstr>งานนำเสนอ PowerPoint</vt:lpstr>
      <vt:lpstr>(19 สิงหาคม 63) ประชุมติดตามโครงการควบคุม ป้องกันและแก้ไขปัญหาเชื้อดื้อยาในสัตว์ และความก้าวหน้างานตามภารกิจของส่วนมาตรฐานการปศุสัตว์</vt:lpstr>
      <vt:lpstr>งานนำเสนอ PowerPoint</vt:lpstr>
      <vt:lpstr>ผลการดำเนินงาน</vt:lpstr>
      <vt:lpstr>ผลการดำเนินงาน (รายจังหวัด)</vt:lpstr>
      <vt:lpstr>ประโยชน์ที่ได้รับ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ผลการปฏิบัติงาน เดือนสิงหาคม  2563 ส่วนมาตรฐานการปศุสัตว์ สำนักงานปศุสัตว์เขต 6</dc:title>
  <dc:creator>qj285</dc:creator>
  <cp:lastModifiedBy>ดำรงศักดิ์ ทาทอง</cp:lastModifiedBy>
  <cp:revision>43</cp:revision>
  <dcterms:created xsi:type="dcterms:W3CDTF">2020-08-28T07:29:15Z</dcterms:created>
  <dcterms:modified xsi:type="dcterms:W3CDTF">2020-09-08T02:34:48Z</dcterms:modified>
</cp:coreProperties>
</file>