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033CC"/>
    <a:srgbClr val="006600"/>
    <a:srgbClr val="CCFF99"/>
    <a:srgbClr val="6666FF"/>
    <a:srgbClr val="8FA7C3"/>
    <a:srgbClr val="B8FF71"/>
    <a:srgbClr val="336600"/>
    <a:srgbClr val="C1D2A2"/>
    <a:srgbClr val="8FF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EDF77-C7EA-46B7-867F-5F677C2F255A}" type="datetimeFigureOut">
              <a:rPr lang="th-TH" smtClean="0"/>
              <a:t>29/06/66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395E-91EF-418A-B90F-877F1C85AEC4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EDF77-C7EA-46B7-867F-5F677C2F255A}" type="datetimeFigureOut">
              <a:rPr lang="th-TH" smtClean="0"/>
              <a:t>29/06/66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395E-91EF-418A-B90F-877F1C85AEC4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EDF77-C7EA-46B7-867F-5F677C2F255A}" type="datetimeFigureOut">
              <a:rPr lang="th-TH" smtClean="0"/>
              <a:t>29/06/66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395E-91EF-418A-B90F-877F1C85AEC4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EDF77-C7EA-46B7-867F-5F677C2F255A}" type="datetimeFigureOut">
              <a:rPr lang="th-TH" smtClean="0"/>
              <a:t>29/06/66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395E-91EF-418A-B90F-877F1C85AEC4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EDF77-C7EA-46B7-867F-5F677C2F255A}" type="datetimeFigureOut">
              <a:rPr lang="th-TH" smtClean="0"/>
              <a:t>29/06/66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395E-91EF-418A-B90F-877F1C85AEC4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EDF77-C7EA-46B7-867F-5F677C2F255A}" type="datetimeFigureOut">
              <a:rPr lang="th-TH" smtClean="0"/>
              <a:t>29/06/66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395E-91EF-418A-B90F-877F1C85AEC4}" type="slidenum">
              <a:rPr lang="th-TH" smtClean="0"/>
              <a:t>‹#›</a:t>
            </a:fld>
            <a:endParaRPr lang="th-TH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EDF77-C7EA-46B7-867F-5F677C2F255A}" type="datetimeFigureOut">
              <a:rPr lang="th-TH" smtClean="0"/>
              <a:t>29/06/66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395E-91EF-418A-B90F-877F1C85AEC4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EDF77-C7EA-46B7-867F-5F677C2F255A}" type="datetimeFigureOut">
              <a:rPr lang="th-TH" smtClean="0"/>
              <a:t>29/06/66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395E-91EF-418A-B90F-877F1C85AEC4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EDF77-C7EA-46B7-867F-5F677C2F255A}" type="datetimeFigureOut">
              <a:rPr lang="th-TH" smtClean="0"/>
              <a:t>29/06/66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395E-91EF-418A-B90F-877F1C85AEC4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EDF77-C7EA-46B7-867F-5F677C2F255A}" type="datetimeFigureOut">
              <a:rPr lang="th-TH" smtClean="0"/>
              <a:t>29/06/66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A9395E-91EF-418A-B90F-877F1C85AEC4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EDF77-C7EA-46B7-867F-5F677C2F255A}" type="datetimeFigureOut">
              <a:rPr lang="th-TH" smtClean="0"/>
              <a:t>29/06/66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9395E-91EF-418A-B90F-877F1C85AEC4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8EDF77-C7EA-46B7-867F-5F677C2F255A}" type="datetimeFigureOut">
              <a:rPr lang="th-TH" smtClean="0"/>
              <a:t>29/06/66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1A9395E-91EF-418A-B90F-877F1C85AEC4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492896"/>
            <a:ext cx="85689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รายงานผลการประเมินองค์กรคุณธรรม</a:t>
            </a:r>
          </a:p>
          <a:p>
            <a:pPr algn="ctr"/>
            <a:r>
              <a:rPr lang="th-TH" sz="44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ประจำปีงบประมาณ พ.ศ. 2566</a:t>
            </a:r>
          </a:p>
          <a:p>
            <a:pPr algn="ctr"/>
            <a:endParaRPr lang="th-TH" sz="4400" b="1" dirty="0">
              <a:effectLst>
                <a:glow rad="101600">
                  <a:srgbClr val="FFFF00">
                    <a:alpha val="60000"/>
                  </a:srgb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44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H SarabunPSK" pitchFamily="34" charset="-34"/>
                <a:cs typeface="TH SarabunPSK" pitchFamily="34" charset="-34"/>
              </a:rPr>
              <a:t>สำนักงานปศุสัตว์เขต 6</a:t>
            </a:r>
            <a:endParaRPr lang="th-TH" sz="4400" b="1" dirty="0">
              <a:effectLst>
                <a:glow rad="101600">
                  <a:srgbClr val="FFFF00">
                    <a:alpha val="60000"/>
                  </a:srgbClr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7" y="332656"/>
            <a:ext cx="904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501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363" y="3356992"/>
            <a:ext cx="2865454" cy="215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5766792" cy="5511512"/>
          </a:xfrm>
        </p:spPr>
        <p:txBody>
          <a:bodyPr anchor="t"/>
          <a:lstStyle/>
          <a:p>
            <a:r>
              <a:rPr lang="th-TH" sz="2200" b="1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(</a:t>
            </a:r>
            <a:r>
              <a:rPr lang="en-US" sz="2200" b="1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4</a:t>
            </a:r>
            <a:r>
              <a:rPr lang="th-TH" sz="2200" b="1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) ด้านจิตอาสา </a:t>
            </a:r>
            <a:r>
              <a:rPr lang="en-US" sz="2200" dirty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en-US" sz="2200" dirty="0">
                <a:latin typeface="TH SarabunIT๙" pitchFamily="34" charset="-34"/>
                <a:cs typeface="TH SarabunIT๙" pitchFamily="34" charset="-34"/>
              </a:rPr>
            </a:br>
            <a:r>
              <a:rPr lang="th-TH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     -</a:t>
            </a:r>
            <a:r>
              <a:rPr lang="en-US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สำนักงานปศุสัตว์เขต </a:t>
            </a:r>
            <a:r>
              <a:rPr lang="en-US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6 </a:t>
            </a:r>
            <a:r>
              <a:rPr lang="th-TH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ออกหน่วยบริการประชาชนเคลื่อนที่ ในพื้นที่จังหวัดกำแพงเพชร”วันที่ </a:t>
            </a:r>
            <a:r>
              <a:rPr lang="en-US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7-8 </a:t>
            </a:r>
            <a:r>
              <a:rPr lang="th-TH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มีนาคม </a:t>
            </a:r>
            <a:r>
              <a:rPr lang="en-US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2566 </a:t>
            </a:r>
            <a:r>
              <a:rPr lang="th-TH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นายเทวัญ รัตนะ </a:t>
            </a:r>
            <a:r>
              <a:rPr lang="th-TH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ปศุ</a:t>
            </a:r>
            <a:r>
              <a:rPr lang="th-TH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สัตว์เขต </a:t>
            </a:r>
            <a:r>
              <a:rPr lang="en-US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6 </a:t>
            </a:r>
            <a:r>
              <a:rPr lang="th-TH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พร้อมด้วยเจ้าหน้าที่สำนักงานปศุสัตว์เขต </a:t>
            </a:r>
            <a:r>
              <a:rPr lang="en-US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6 </a:t>
            </a:r>
            <a:r>
              <a:rPr lang="th-TH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ร่วมกับสำนักงานปศุสัตว์จังหวัดกำแพงเพชร </a:t>
            </a:r>
            <a:r>
              <a:rPr lang="th-TH" sz="2200" b="1" u="sng" dirty="0">
                <a:solidFill>
                  <a:srgbClr val="0000FF"/>
                </a:solidFill>
                <a:latin typeface="TH SarabunIT๙" pitchFamily="34" charset="-34"/>
                <a:cs typeface="TH SarabunIT๙" pitchFamily="34" charset="-34"/>
              </a:rPr>
              <a:t>ออกหน่วยบริการประชาชนเคลื่อนที่ </a:t>
            </a:r>
            <a:r>
              <a:rPr lang="th-TH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เพื่อเป็นการสร้างความรับรู้ให้แก่ประชาชนและชุมชนท้องถิ่น สามารถรับองค์ความรู้ทางด้านวิชาการ และการเข้าถึงบริการภาครัฐอย่างเป็นรูปธรรม </a:t>
            </a:r>
            <a:r>
              <a:rPr lang="th-TH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   -  โดย</a:t>
            </a:r>
            <a:r>
              <a:rPr lang="th-TH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ให้บริการด้านปศุสัตว์ โค กระบือ และการให้บริการด้านสัตว์เล็กสุนัขและแมว การตรวจรักษาพยาบาลสัตว์ การฉีดวัคซีนป้องกันโรคสัตว์ กำจัดพยาธิภายในและภายนอก การเสวนาความรู้การป้องกันโรคระบาดในปศุสัตว์ </a:t>
            </a:r>
            <a:r>
              <a:rPr lang="th-TH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แนะนำ</a:t>
            </a:r>
            <a:r>
              <a:rPr lang="th-TH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การเลี้ยงสัตว์และบริการดูแลสุขภาพสัตว์ ตลอดจนอบรมโครงการพัฒนาพื้นที่สูงแบบโครงการหลวง ณ อำเภอ</a:t>
            </a:r>
            <a:r>
              <a:rPr lang="th-TH" sz="2200" dirty="0" err="1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โกสัม</a:t>
            </a:r>
            <a:r>
              <a:rPr lang="th-TH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พีนคร </a:t>
            </a:r>
            <a:r>
              <a:rPr lang="th-TH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จังหวัดกำแพงเพชร</a:t>
            </a:r>
            <a:r>
              <a:rPr lang="en-US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en-US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en-US" sz="2200" dirty="0" smtClean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en-US" sz="2200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en-US" sz="2200" dirty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en-US" sz="2200" dirty="0">
                <a:latin typeface="TH SarabunIT๙" pitchFamily="34" charset="-34"/>
                <a:cs typeface="TH SarabunIT๙" pitchFamily="34" charset="-34"/>
              </a:rPr>
            </a:br>
            <a:endParaRPr lang="th-TH" sz="2200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363" y="116632"/>
            <a:ext cx="2944491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363" y="1700809"/>
            <a:ext cx="2943141" cy="165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912" y="4814291"/>
            <a:ext cx="2473425" cy="18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15" y="4725144"/>
            <a:ext cx="2399928" cy="179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387" y="4955179"/>
            <a:ext cx="2486174" cy="185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931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24936" cy="548640"/>
          </a:xfrm>
        </p:spPr>
        <p:txBody>
          <a:bodyPr anchor="t"/>
          <a:lstStyle/>
          <a:p>
            <a:r>
              <a:rPr lang="th-TH" sz="2200" b="1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-“สำนักงานปศุสัตว์เขต 6 จัดกิจกรรม “</a:t>
            </a:r>
            <a:r>
              <a:rPr lang="en-US" sz="2200" b="1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Big cleaning day </a:t>
            </a:r>
            <a:r>
              <a:rPr lang="th-TH" sz="2200" b="1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ครั้งที่ 2 ประจำปีงบประมาณ </a:t>
            </a:r>
            <a:r>
              <a:rPr lang="th-TH" sz="2200" b="1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พ.ศ. 2566</a:t>
            </a:r>
            <a:br>
              <a:rPr lang="th-TH" sz="2200" b="1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200" b="1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200" b="1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ทำความสะอาดพื้นที่บริเวณสำนักงานปศุสัตว์เขต 6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66205"/>
            <a:ext cx="2665032" cy="200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237" y="2212029"/>
            <a:ext cx="3055267" cy="228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878" y="4118123"/>
            <a:ext cx="3114675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22" y="3356993"/>
            <a:ext cx="249917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36712"/>
            <a:ext cx="293211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100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190" y="2850629"/>
            <a:ext cx="3557255" cy="266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4248472" cy="4824536"/>
          </a:xfrm>
        </p:spPr>
        <p:txBody>
          <a:bodyPr anchor="t"/>
          <a:lstStyle/>
          <a:p>
            <a:r>
              <a:rPr lang="th-TH" sz="2200" b="1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(5) ด้านกตัญญู</a:t>
            </a:r>
            <a:r>
              <a:rPr lang="th-TH" sz="2200" dirty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2200" dirty="0">
                <a:latin typeface="TH SarabunIT๙" pitchFamily="34" charset="-34"/>
                <a:cs typeface="TH SarabunIT๙" pitchFamily="34" charset="-34"/>
              </a:rPr>
            </a:br>
            <a:r>
              <a:rPr lang="th-TH" sz="2200" dirty="0" smtClean="0">
                <a:latin typeface="TH SarabunIT๙" pitchFamily="34" charset="-34"/>
                <a:cs typeface="TH SarabunIT๙" pitchFamily="34" charset="-34"/>
              </a:rPr>
              <a:t>   </a:t>
            </a:r>
            <a:r>
              <a:rPr lang="th-TH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- </a:t>
            </a:r>
            <a:r>
              <a:rPr lang="th-TH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สำนักงานปศุสัตว์เขต 6 จัดกิจกรรม "รดน้ำขอพรและสรงน้ำพระ" เนื่องในวันสงกรานต์ ประจำปี 2566 เพื่อความเป็นสิริมงคล แก่หน่วยงานและเจ้าหน้าที่ทุกคน อีกทั้งได้มีการสวมใส่เสื้อผ้าลายดอกและผ้าไทยเพื่อสืบสานอนุรักษ์วัฒนธรรมประเพณีอันดีงามของไทย และเพื่อให้สอดคล้อง</a:t>
            </a:r>
            <a:r>
              <a:rPr lang="th-TH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กับ วิถี</a:t>
            </a:r>
            <a:r>
              <a:rPr lang="th-TH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วัฒนธรรม</a:t>
            </a:r>
            <a:r>
              <a:rPr lang="th-TH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ไทย</a:t>
            </a:r>
            <a:r>
              <a:rPr lang="th-TH" sz="2200" dirty="0" smtClean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2200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sz="2200" dirty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2200" dirty="0">
                <a:latin typeface="TH SarabunIT๙" pitchFamily="34" charset="-34"/>
                <a:cs typeface="TH SarabunIT๙" pitchFamily="34" charset="-34"/>
              </a:rPr>
            </a:br>
            <a:endParaRPr lang="th-TH" sz="2200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74825"/>
            <a:ext cx="32004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08126"/>
            <a:ext cx="3170895" cy="238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534" y="278971"/>
            <a:ext cx="3531138" cy="264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882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85444" y="358754"/>
            <a:ext cx="8851051" cy="1296144"/>
          </a:xfrm>
        </p:spPr>
        <p:txBody>
          <a:bodyPr anchor="t"/>
          <a:lstStyle/>
          <a:p>
            <a:r>
              <a:rPr lang="th-TH" sz="2200" b="1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๕) องค์กรมีการประเมินผลหรือรายงานผลการดำเนินงาน มีการปรับปรุงหรือพัฒนา มีการทบทวนหรือถอดบทเรียน เพื่อให้การดำเนินงานมีผลสำเร็จเพิ่มมากขึ้น และเป็นไปตามเป้าหมายของแผนการดำเนินงาน ที่กำหนดไว้ในข้อที่ 3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8"/>
          <a:stretch/>
        </p:blipFill>
        <p:spPr bwMode="auto">
          <a:xfrm>
            <a:off x="971600" y="1484784"/>
            <a:ext cx="7344816" cy="483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26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642164"/>
          </a:xfrm>
        </p:spPr>
        <p:txBody>
          <a:bodyPr anchor="t"/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th-TH" sz="2200" b="1" dirty="0">
                <a:solidFill>
                  <a:srgbClr val="0000FF"/>
                </a:solidFill>
                <a:latin typeface="TH SarabunIT๙" pitchFamily="34" charset="-34"/>
                <a:ea typeface="Calibri"/>
                <a:cs typeface="TH SarabunIT๙" pitchFamily="34" charset="-34"/>
              </a:rPr>
              <a:t>๖) องค์กรมีการยกย่อง เชิดชู บุคลากรและหน่วยงาน ที่มีคุณธรรมหรือทำความดีจนเป็นแบบอย่างได้ เพื่อส่งเสริมการดำเนินงานตามเป้าหมายของแผนการดำเนินงานที่กำหนดไว้ในข้อที่ 3</a:t>
            </a:r>
            <a:r>
              <a:rPr lang="en-US" sz="2200" b="1" dirty="0">
                <a:solidFill>
                  <a:srgbClr val="0000FF"/>
                </a:solidFill>
                <a:latin typeface="TH SarabunIT๙" pitchFamily="34" charset="-34"/>
                <a:ea typeface="Calibri"/>
                <a:cs typeface="TH SarabunIT๙" pitchFamily="34" charset="-34"/>
              </a:rPr>
              <a:t/>
            </a:r>
            <a:br>
              <a:rPr lang="en-US" sz="2200" b="1" dirty="0">
                <a:solidFill>
                  <a:srgbClr val="0000FF"/>
                </a:solidFill>
                <a:latin typeface="TH SarabunIT๙" pitchFamily="34" charset="-34"/>
                <a:ea typeface="Calibri"/>
                <a:cs typeface="TH SarabunIT๙" pitchFamily="34" charset="-34"/>
              </a:rPr>
            </a:br>
            <a:r>
              <a:rPr lang="th-TH" sz="2200" dirty="0">
                <a:solidFill>
                  <a:srgbClr val="0000FF"/>
                </a:solidFill>
                <a:latin typeface="TH SarabunIT๙" pitchFamily="34" charset="-34"/>
                <a:ea typeface="Calibri"/>
                <a:cs typeface="TH SarabunIT๙" pitchFamily="34" charset="-34"/>
              </a:rPr>
              <a:t>	</a:t>
            </a:r>
            <a:r>
              <a:rPr lang="th-TH" sz="2200" dirty="0">
                <a:latin typeface="TH SarabunIT๙" pitchFamily="34" charset="-34"/>
                <a:ea typeface="Calibri"/>
                <a:cs typeface="TH SarabunIT๙" pitchFamily="34" charset="-34"/>
              </a:rPr>
              <a:t>องค์กรมีการยกย่อง เชิดชู บุคลากรและหน่วยงาน ที่มีคุณธรรมหรือทำความดีจน</a:t>
            </a:r>
            <a:r>
              <a:rPr lang="th-TH" sz="2200" dirty="0" smtClean="0">
                <a:latin typeface="TH SarabunIT๙" pitchFamily="34" charset="-34"/>
                <a:ea typeface="Calibri"/>
                <a:cs typeface="TH SarabunIT๙" pitchFamily="34" charset="-34"/>
              </a:rPr>
              <a:t>เป็นแบบอย่างได้ </a:t>
            </a:r>
            <a:r>
              <a:rPr lang="en-US" sz="2200" dirty="0" smtClean="0">
                <a:latin typeface="TH SarabunIT๙" pitchFamily="34" charset="-34"/>
                <a:ea typeface="Calibri"/>
                <a:cs typeface="TH SarabunIT๙" pitchFamily="34" charset="-34"/>
              </a:rPr>
              <a:t> </a:t>
            </a:r>
            <a:r>
              <a:rPr lang="th-TH" sz="2200" dirty="0" smtClean="0">
                <a:latin typeface="TH SarabunIT๙" pitchFamily="34" charset="-34"/>
                <a:ea typeface="Calibri"/>
                <a:cs typeface="TH SarabunIT๙" pitchFamily="34" charset="-34"/>
              </a:rPr>
              <a:t>เพื่อ</a:t>
            </a:r>
            <a:r>
              <a:rPr lang="th-TH" sz="2200" dirty="0">
                <a:latin typeface="TH SarabunIT๙" pitchFamily="34" charset="-34"/>
                <a:ea typeface="Calibri"/>
                <a:cs typeface="TH SarabunIT๙" pitchFamily="34" charset="-34"/>
              </a:rPr>
              <a:t>ส่งเสริมการดำเนินงานตามเป้าหมายของแผนการดำเนินงานที่กำหนดไว้</a:t>
            </a:r>
            <a:r>
              <a:rPr lang="en-US" sz="2200" dirty="0">
                <a:latin typeface="TH SarabunIT๙" pitchFamily="34" charset="-34"/>
                <a:ea typeface="Calibri"/>
                <a:cs typeface="TH SarabunIT๙" pitchFamily="34" charset="-34"/>
              </a:rPr>
              <a:t/>
            </a:r>
            <a:br>
              <a:rPr lang="en-US" sz="2200" dirty="0">
                <a:latin typeface="TH SarabunIT๙" pitchFamily="34" charset="-34"/>
                <a:ea typeface="Calibri"/>
                <a:cs typeface="TH SarabunIT๙" pitchFamily="34" charset="-34"/>
              </a:rPr>
            </a:br>
            <a:endParaRPr lang="th-TH" sz="22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42798" y="2060848"/>
            <a:ext cx="3637114" cy="21236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thaiDist"/>
            <a:r>
              <a:rPr lang="th-TH" sz="2200" b="1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     </a:t>
            </a:r>
            <a:r>
              <a:rPr lang="th-TH" sz="22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หน่วยงาน</a:t>
            </a:r>
            <a:r>
              <a:rPr lang="th-TH" sz="2200" b="1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ในพื้นที่สำนักงานปศุสัตว์เขต </a:t>
            </a:r>
            <a:r>
              <a:rPr lang="th-TH" sz="2200" b="1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6 </a:t>
            </a:r>
            <a:r>
              <a:rPr lang="th-TH" sz="22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ได้</a:t>
            </a:r>
            <a:r>
              <a:rPr lang="th-TH" sz="22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รางวัลการคัดเลือกหมู่บ้าน/กลุ่ม </a:t>
            </a:r>
            <a:r>
              <a:rPr lang="th-TH" sz="2200" dirty="0" err="1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ธคก</a:t>
            </a:r>
            <a:r>
              <a:rPr lang="th-TH" sz="22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. ที่มีผลการดำเนินงานโครงการธนาคารโค-กระบือเพื่อเกษตรกร ตามพระราชดำริ ดีเด่น ระดับสำนักงานปศุสัตว์เขต 6 ประจำปีงบประมาณ พ.ศ. ๒๕๖6</a:t>
            </a:r>
            <a:endParaRPr lang="en-US" sz="22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139" y="1830804"/>
            <a:ext cx="4416286" cy="258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ลูกศรขวา 4"/>
          <p:cNvSpPr/>
          <p:nvPr/>
        </p:nvSpPr>
        <p:spPr>
          <a:xfrm>
            <a:off x="3967690" y="3212976"/>
            <a:ext cx="676318" cy="3600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93096"/>
            <a:ext cx="4032448" cy="246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442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79511" y="260648"/>
            <a:ext cx="4286601" cy="11079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thaiDist"/>
            <a:r>
              <a:rPr lang="th-TH" sz="22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  โครงการคัดเลือกเกษตรกรดีเด่น (อาชีพเลี้ยงสัตว์) สถาบันเกษตรกรดีเด่น (กลุ่มเกษตรกรเลี้ยงสัตว์) และสหกรณ์ดีเด่นแห่งชาติประจำปีงบประมาณ พ.ศ. 2566</a:t>
            </a:r>
            <a:endParaRPr lang="en-US" sz="22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21" y="1385479"/>
            <a:ext cx="4348269" cy="328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4491129" y="2161262"/>
            <a:ext cx="4464496" cy="1107996"/>
          </a:xfrm>
          <a:prstGeom prst="rect">
            <a:avLst/>
          </a:prstGeom>
          <a:solidFill>
            <a:srgbClr val="CCFF99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thaiDist"/>
            <a:r>
              <a:rPr lang="th-TH" sz="2200" dirty="0" smtClean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-  สำนักงานปศุสัตว์เขต 6 ได้รับเกียรติบัตร หน่วยงานที่มีผลงานดีเด่น กิจกรรมเครือข่ายสัตว์พันธุ์ดีกรมปศุสัตว์ดีเด่น ระดับประเทศ ประจำปี พ.ศ. 2566 </a:t>
            </a:r>
            <a:endParaRPr lang="en-US" sz="22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133" y="3269258"/>
            <a:ext cx="464240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374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720080"/>
          </a:xfrm>
        </p:spPr>
        <p:txBody>
          <a:bodyPr anchor="t"/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540385" algn="l"/>
                <a:tab pos="1063625" algn="l"/>
              </a:tabLst>
            </a:pPr>
            <a:r>
              <a:rPr lang="th-TH" sz="2200" b="1" dirty="0">
                <a:solidFill>
                  <a:srgbClr val="0033CC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มีการประชาสัมพันธ์การประกาศยกย่อง ภายในองค์กร และผ่านช่องทางสื่อสารที่หลากหลาย</a:t>
            </a:r>
            <a:r>
              <a:rPr lang="en-US" sz="2200" dirty="0">
                <a:solidFill>
                  <a:srgbClr val="0033CC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/>
            </a:r>
            <a:br>
              <a:rPr lang="en-US" sz="2200" dirty="0">
                <a:solidFill>
                  <a:srgbClr val="0033CC"/>
                </a:solidFill>
                <a:latin typeface="TH SarabunPSK" pitchFamily="34" charset="-34"/>
                <a:ea typeface="Calibri"/>
                <a:cs typeface="TH SarabunPSK" pitchFamily="34" charset="-34"/>
              </a:rPr>
            </a:br>
            <a:r>
              <a:rPr lang="en-US" sz="2200" dirty="0">
                <a:solidFill>
                  <a:srgbClr val="C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/>
            </a:r>
            <a:br>
              <a:rPr lang="en-US" sz="2200" dirty="0">
                <a:solidFill>
                  <a:srgbClr val="C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</a:br>
            <a:r>
              <a:rPr lang="en-US" sz="2200" dirty="0">
                <a:latin typeface="TH SarabunPSK" pitchFamily="34" charset="-34"/>
                <a:ea typeface="Calibri"/>
                <a:cs typeface="TH SarabunPSK" pitchFamily="34" charset="-34"/>
              </a:rPr>
              <a:t/>
            </a:r>
            <a:br>
              <a:rPr lang="en-US" sz="2200" dirty="0">
                <a:latin typeface="TH SarabunPSK" pitchFamily="34" charset="-34"/>
                <a:ea typeface="Calibri"/>
                <a:cs typeface="TH SarabunPSK" pitchFamily="34" charset="-34"/>
              </a:rPr>
            </a:br>
            <a:endParaRPr lang="th-TH" sz="22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1" r="8044" b="10334"/>
          <a:stretch/>
        </p:blipFill>
        <p:spPr bwMode="auto">
          <a:xfrm>
            <a:off x="5076258" y="716576"/>
            <a:ext cx="4080385" cy="251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4788024" y="4005064"/>
            <a:ext cx="4225956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200" b="1" dirty="0">
                <a:latin typeface="TH SarabunIT๙" pitchFamily="34" charset="-34"/>
                <a:cs typeface="TH SarabunIT๙" pitchFamily="34" charset="-34"/>
              </a:rPr>
              <a:t>- ประชาสัมพันธ์ผ่านสื่อสังคมออนไลน์</a:t>
            </a:r>
            <a:endParaRPr lang="en-US" sz="2200" dirty="0"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2200" dirty="0" smtClean="0">
                <a:latin typeface="TH SarabunIT๙" pitchFamily="34" charset="-34"/>
                <a:cs typeface="TH SarabunIT๙" pitchFamily="34" charset="-34"/>
              </a:rPr>
              <a:t>- </a:t>
            </a:r>
            <a:r>
              <a:rPr lang="th-TH" sz="2200" dirty="0">
                <a:latin typeface="TH SarabunIT๙" pitchFamily="34" charset="-34"/>
                <a:cs typeface="TH SarabunIT๙" pitchFamily="34" charset="-34"/>
              </a:rPr>
              <a:t>แอพพลิเคชั่น  </a:t>
            </a:r>
            <a:r>
              <a:rPr lang="en-US" sz="2200" dirty="0">
                <a:latin typeface="TH SarabunIT๙" pitchFamily="34" charset="-34"/>
                <a:cs typeface="TH SarabunIT๙" pitchFamily="34" charset="-34"/>
              </a:rPr>
              <a:t>Facebook  </a:t>
            </a:r>
            <a:r>
              <a:rPr lang="th-TH" sz="2200" dirty="0">
                <a:latin typeface="TH SarabunIT๙" pitchFamily="34" charset="-34"/>
                <a:cs typeface="TH SarabunIT๙" pitchFamily="34" charset="-34"/>
              </a:rPr>
              <a:t>สำนักงานปศุสัตว์เขต 6</a:t>
            </a:r>
            <a:endParaRPr lang="en-US" sz="22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148070" y="1340768"/>
            <a:ext cx="4928188" cy="9599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540385" algn="l"/>
                <a:tab pos="1063625" algn="l"/>
              </a:tabLst>
            </a:pPr>
            <a:r>
              <a:rPr lang="th-TH" sz="2200" dirty="0" smtClean="0">
                <a:solidFill>
                  <a:srgbClr val="0033CC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    </a:t>
            </a:r>
            <a:r>
              <a:rPr lang="th-TH" sz="2200" dirty="0" smtClean="0">
                <a:latin typeface="TH SarabunPSK" pitchFamily="34" charset="-34"/>
                <a:ea typeface="Calibri"/>
                <a:cs typeface="TH SarabunPSK" pitchFamily="34" charset="-34"/>
              </a:rPr>
              <a:t>- </a:t>
            </a:r>
            <a:r>
              <a:rPr lang="th-TH" sz="2200" b="1" dirty="0" smtClean="0">
                <a:latin typeface="TH SarabunPSK" pitchFamily="34" charset="-34"/>
                <a:ea typeface="Calibri"/>
                <a:cs typeface="TH SarabunPSK" pitchFamily="34" charset="-34"/>
              </a:rPr>
              <a:t>ประชาสัมพันธ์ผ่านเว็บไซต์ สำนักงานปศุสัตว์เขต 6</a:t>
            </a:r>
            <a:r>
              <a:rPr lang="en-US" sz="2200" b="1" dirty="0" smtClean="0">
                <a:latin typeface="TH SarabunPSK" pitchFamily="34" charset="-34"/>
                <a:ea typeface="Calibri"/>
                <a:cs typeface="TH SarabunPSK" pitchFamily="34" charset="-34"/>
              </a:rPr>
              <a:t>         </a:t>
            </a:r>
            <a:r>
              <a:rPr lang="en-US" sz="2200" dirty="0" smtClean="0">
                <a:solidFill>
                  <a:srgbClr val="C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  <a:t>https://region6.dld.go.th/webnew/index.php/th</a:t>
            </a:r>
            <a:br>
              <a:rPr lang="en-US" sz="2200" dirty="0" smtClean="0">
                <a:solidFill>
                  <a:srgbClr val="C00000"/>
                </a:solidFill>
                <a:latin typeface="TH SarabunPSK" pitchFamily="34" charset="-34"/>
                <a:ea typeface="Calibri"/>
                <a:cs typeface="TH SarabunPSK" pitchFamily="34" charset="-34"/>
              </a:rPr>
            </a:br>
            <a:r>
              <a:rPr lang="en-US" sz="2200" dirty="0" smtClean="0">
                <a:latin typeface="TH SarabunPSK" pitchFamily="34" charset="-34"/>
                <a:ea typeface="Calibri"/>
                <a:cs typeface="TH SarabunPSK" pitchFamily="34" charset="-34"/>
              </a:rPr>
              <a:t/>
            </a:r>
            <a:br>
              <a:rPr lang="en-US" sz="2200" dirty="0" smtClean="0">
                <a:latin typeface="TH SarabunPSK" pitchFamily="34" charset="-34"/>
                <a:ea typeface="Calibri"/>
                <a:cs typeface="TH SarabunPSK" pitchFamily="34" charset="-34"/>
              </a:rPr>
            </a:br>
            <a:endParaRPr lang="th-TH" sz="22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3" y="2849630"/>
            <a:ext cx="4553942" cy="308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830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1152128"/>
          </a:xfrm>
        </p:spPr>
        <p:txBody>
          <a:bodyPr anchor="t"/>
          <a:lstStyle/>
          <a:p>
            <a:r>
              <a:rPr lang="th-TH" sz="2200" b="1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๗) องค์กรมีผลสำเร็จของการดำเนินงานตามเป้าหมายของแผนการดำเนินงานที่กำหนดไว้ในข้อที่ 3 </a:t>
            </a:r>
            <a:r>
              <a:rPr lang="th-TH" sz="2200" b="1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br>
              <a:rPr lang="th-TH" sz="2200" b="1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200" b="1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เพิ่ม</a:t>
            </a:r>
            <a:r>
              <a:rPr lang="th-TH" sz="2200" b="1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มากขึ้น องค์กรมีบรรยากาศหรือสภาพแวดล้อมที่เอื้อต่อการส่งเสริมคุณธรรม และบุคลากรมี</a:t>
            </a:r>
            <a:r>
              <a:rPr lang="th-TH" sz="2200" b="1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พฤติกรรม</a:t>
            </a:r>
            <a:br>
              <a:rPr lang="th-TH" sz="2200" b="1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200" b="1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เปลี่ยนแปลง</a:t>
            </a:r>
            <a:r>
              <a:rPr lang="th-TH" sz="2200" b="1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ในทางที่ดีขึ้น</a:t>
            </a:r>
            <a:r>
              <a:rPr lang="en-US" sz="2200" b="1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en-US" sz="2200" b="1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</a:br>
            <a:endParaRPr lang="th-TH" sz="2200" b="1" dirty="0">
              <a:solidFill>
                <a:srgbClr val="0033CC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8"/>
          <a:stretch/>
        </p:blipFill>
        <p:spPr bwMode="auto">
          <a:xfrm>
            <a:off x="1376363" y="1412776"/>
            <a:ext cx="7206416" cy="46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484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532993"/>
            <a:ext cx="4680520" cy="5472608"/>
          </a:xfrm>
        </p:spPr>
        <p:txBody>
          <a:bodyPr anchor="t"/>
          <a:lstStyle/>
          <a:p>
            <a:pPr>
              <a:spcBef>
                <a:spcPts val="600"/>
              </a:spcBef>
            </a:pPr>
            <a:r>
              <a:rPr lang="th-TH" sz="2200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    </a:t>
            </a:r>
            <a:r>
              <a:rPr lang="th-TH" sz="2200" b="1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สำนักงาน</a:t>
            </a:r>
            <a:r>
              <a:rPr lang="th-TH" sz="2200" b="1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ปศุสัตว์เขต 6 มีการดำเนินการตามแผนส่งเสริมคุณธรรม รอบ 6 เดือน คิดเป็นร้อยละ 90% ขึ้นไป </a:t>
            </a:r>
            <a:br>
              <a:rPr lang="th-TH" sz="2200" b="1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         -</a:t>
            </a:r>
            <a:r>
              <a:rPr lang="th-TH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การดำเนินการตามมาตรการลดและคัดแยกขยะมูลฝอยของสำนักงานปศุสัตว์เขต </a:t>
            </a:r>
            <a:r>
              <a:rPr lang="th-TH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6 </a:t>
            </a:r>
            <a:r>
              <a:rPr lang="th-TH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ซึ่งเปรียบเทียบแต่ละเดือน มีการลดการใช้ถุงพลาสติก และแก้วน้ำพลาสติก </a:t>
            </a:r>
            <a:r>
              <a:rPr lang="th-TH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ปรากฏตาม</a:t>
            </a:r>
            <a:r>
              <a:rPr lang="th-TH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แบบการรายงานผลการดำเนินการ</a:t>
            </a:r>
            <a:r>
              <a:rPr lang="th-TH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ตามมาตรการ</a:t>
            </a:r>
            <a:r>
              <a:rPr lang="th-TH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ลด และคัดแยกขยะมูลฝอยในหน่วยงานกรมปศุสัตว์</a:t>
            </a:r>
            <a:r>
              <a:rPr lang="th-TH" sz="2200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2200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200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        </a:t>
            </a:r>
            <a:r>
              <a:rPr lang="th-TH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- </a:t>
            </a:r>
            <a:r>
              <a:rPr lang="th-TH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การดำเนินการตามโครงการลดการ</a:t>
            </a:r>
            <a:r>
              <a:rPr lang="th-TH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ใช้ลังพลังงาน  </a:t>
            </a:r>
            <a:r>
              <a:rPr lang="th-TH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ซึ่งเปรียบเทียบแต่ละเดือน มีการดำเนินการตามแผนการลดการใช้พลังงานที่กำหนดไว้</a:t>
            </a:r>
            <a:r>
              <a:rPr lang="th-TH" sz="2200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2200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</a:br>
            <a:endParaRPr lang="th-TH" sz="2200" dirty="0">
              <a:solidFill>
                <a:srgbClr val="0033CC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4864"/>
            <a:ext cx="433015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913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13183" y="1412776"/>
            <a:ext cx="5112568" cy="2160240"/>
          </a:xfrm>
        </p:spPr>
        <p:txBody>
          <a:bodyPr anchor="t"/>
          <a:lstStyle/>
          <a:p>
            <a:pPr>
              <a:spcBef>
                <a:spcPts val="600"/>
              </a:spcBef>
            </a:pPr>
            <a:r>
              <a:rPr lang="th-TH" sz="2200" b="1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๘</a:t>
            </a:r>
            <a:r>
              <a:rPr lang="th-TH" sz="2200" b="1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) องค์กรมีการรวบรวมองค์ความรู้หรือผลสำเร็จการดำเนินกิจกรรมตามแผนการดำเนินงานที่กำหนดไว้ในข้อที่ 3 โดยจัดทำเป็นเอกสารและจัดทำสื่อในรูปแบบต่าง ๆ</a:t>
            </a:r>
            <a:r>
              <a:rPr lang="en-US" sz="2200" b="1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en-US" sz="2200" b="1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200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200" dirty="0" smtClean="0">
                <a:latin typeface="TH SarabunIT๙" pitchFamily="34" charset="-34"/>
                <a:cs typeface="TH SarabunIT๙" pitchFamily="34" charset="-34"/>
              </a:rPr>
              <a:t>   </a:t>
            </a:r>
            <a:r>
              <a:rPr lang="th-TH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- </a:t>
            </a:r>
            <a:r>
              <a:rPr lang="th-TH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หน่วยงานมีการรวบรวมผลการดำเนินตามแผนองค์กรคุณธรรมที่กำหนดไว้ เป็นรูปเล่มเอกสาร</a:t>
            </a:r>
            <a:r>
              <a:rPr lang="en-US" sz="2200" dirty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en-US" sz="2200" dirty="0">
                <a:latin typeface="TH SarabunIT๙" pitchFamily="34" charset="-34"/>
                <a:cs typeface="TH SarabunIT๙" pitchFamily="34" charset="-34"/>
              </a:rPr>
            </a:br>
            <a:endParaRPr lang="th-TH" sz="2200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9458" name="Picture 2" descr="C:\Users\USER\Pictures\หน้าปกองค์กร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85597"/>
            <a:ext cx="3590686" cy="507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493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107505" y="116632"/>
            <a:ext cx="8949756" cy="548640"/>
          </a:xfrm>
        </p:spPr>
        <p:txBody>
          <a:bodyPr/>
          <a:lstStyle/>
          <a:p>
            <a:r>
              <a:rPr lang="th-TH" sz="3600" b="1" dirty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>การประเมินระดับที่ ๑ องค์กรส่งเสริมคุณธรรม </a:t>
            </a:r>
          </a:p>
        </p:txBody>
      </p:sp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179512" y="1124744"/>
            <a:ext cx="3960440" cy="4464496"/>
          </a:xfrm>
        </p:spPr>
        <p:txBody>
          <a:bodyPr>
            <a:normAutofit/>
          </a:bodyPr>
          <a:lstStyle/>
          <a:p>
            <a:pPr algn="thaiDist"/>
            <a:r>
              <a:rPr lang="th-TH" sz="2400" b="1" dirty="0">
                <a:solidFill>
                  <a:srgbClr val="996633"/>
                </a:solidFill>
                <a:latin typeface="TH SarabunPSK" pitchFamily="34" charset="-34"/>
                <a:cs typeface="TH SarabunPSK" pitchFamily="34" charset="-34"/>
              </a:rPr>
              <a:t>๑) องค์กรมีการประกาศเจตนารมณ์ร่วมกันที่จะขับเคลื่อนองค์กรให้เป็นองค์กรคุณธรรม </a:t>
            </a:r>
            <a:r>
              <a:rPr lang="th-TH" sz="2400" b="0" dirty="0">
                <a:solidFill>
                  <a:srgbClr val="996633"/>
                </a:solidFill>
                <a:latin typeface="TH SarabunPSK" pitchFamily="34" charset="-34"/>
                <a:cs typeface="TH SarabunPSK" pitchFamily="34" charset="-34"/>
              </a:rPr>
              <a:t>โดยยึดมั่นในหลักธรรมทางศาสนา หลักปรัชญาของเศรษฐกิจพอเพียง วิถีวัฒนธรรมไทย และคุณธรรม 5 ประการ พอเพียง วินัย สุจริต จิตอาสา กตัญญู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33" y="1268760"/>
            <a:ext cx="469722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3528392" cy="548640"/>
          </a:xfrm>
        </p:spPr>
        <p:txBody>
          <a:bodyPr anchor="t"/>
          <a:lstStyle/>
          <a:p>
            <a:r>
              <a:rPr lang="th-TH" sz="2200" b="1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200" b="1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 - </a:t>
            </a:r>
            <a:r>
              <a:rPr lang="th-TH" sz="2200" b="1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หน่วยงานมีการจัดทำสื่อในรูปแบบ </a:t>
            </a:r>
            <a:r>
              <a:rPr lang="th-TH" sz="2200" b="1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sz="2200" b="1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200" b="1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2200" b="1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    </a:t>
            </a:r>
            <a:r>
              <a:rPr lang="th-TH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คลิป</a:t>
            </a:r>
            <a:r>
              <a:rPr lang="th-TH" sz="2200" dirty="0" err="1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วิดิ</a:t>
            </a:r>
            <a:r>
              <a:rPr lang="th-TH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โอ </a:t>
            </a:r>
            <a:r>
              <a:rPr lang="en-US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PowerPoint</a:t>
            </a:r>
            <a:r>
              <a:rPr lang="en-US" sz="2200" b="1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en-US" sz="2200" b="1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en-US" sz="2200" b="1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 </a:t>
            </a:r>
            <a:br>
              <a:rPr lang="en-US" sz="2200" b="1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</a:br>
            <a:endParaRPr lang="th-TH" sz="2200" b="1" dirty="0">
              <a:solidFill>
                <a:srgbClr val="0033CC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69531"/>
            <a:ext cx="4902830" cy="306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539552" y="3501008"/>
            <a:ext cx="3528392" cy="5486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และคลิปวีดิโอนำเสนอในรูปแบบ </a:t>
            </a:r>
            <a:r>
              <a:rPr lang="en-US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mp4</a:t>
            </a:r>
            <a:br>
              <a:rPr lang="en-US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en-US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 </a:t>
            </a:r>
            <a:br>
              <a:rPr lang="en-US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</a:br>
            <a:endParaRPr lang="th-TH" sz="2200" dirty="0">
              <a:solidFill>
                <a:srgbClr val="6633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1"/>
          <a:stretch/>
        </p:blipFill>
        <p:spPr bwMode="auto">
          <a:xfrm>
            <a:off x="2303747" y="4049648"/>
            <a:ext cx="3151585" cy="261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600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277179" y="332656"/>
            <a:ext cx="4784947" cy="208823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algn="l"/>
            <a:r>
              <a:rPr lang="th-TH" sz="2400" b="1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๒) องค์กรมีการกำหนดเป้าหมาย </a:t>
            </a:r>
            <a:r>
              <a:rPr lang="th-TH" sz="2400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จาก “ปัญหาที่อยาก</a:t>
            </a:r>
            <a:br>
              <a:rPr lang="th-TH" sz="2400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400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แก้” และ“ความดีที่อยากทำ” ที่สอดคล้องกับหลักธรรมทางศาสนา หลักปรัชญาของเศรษฐกิจพอเพียง วิถีวัฒนธรรมไทย และคุณธรรม 5 ประการ พอเพียง วินัย สุจริต จิตอาสา กตัญญู</a:t>
            </a:r>
            <a:br>
              <a:rPr lang="th-TH" sz="2400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en-US" sz="2400" b="1" dirty="0">
                <a:solidFill>
                  <a:srgbClr val="996633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2400" b="1" dirty="0">
                <a:solidFill>
                  <a:srgbClr val="996633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400" b="1" dirty="0" smtClean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2400" b="1" dirty="0" smtClean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400" b="1" dirty="0" smtClean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2400" b="1" dirty="0" smtClean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</a:br>
            <a:endParaRPr lang="th-TH" sz="2400" b="1" dirty="0">
              <a:solidFill>
                <a:srgbClr val="0033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ชื่อเรื่อง 2"/>
          <p:cNvSpPr txBox="1">
            <a:spLocks/>
          </p:cNvSpPr>
          <p:nvPr/>
        </p:nvSpPr>
        <p:spPr>
          <a:xfrm>
            <a:off x="5138357" y="1916833"/>
            <a:ext cx="4005643" cy="13891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400" b="1" dirty="0" smtClean="0">
                <a:solidFill>
                  <a:srgbClr val="996633"/>
                </a:solidFill>
                <a:latin typeface="TH SarabunIT๙" pitchFamily="34" charset="-34"/>
                <a:cs typeface="TH SarabunIT๙" pitchFamily="34" charset="-34"/>
              </a:rPr>
              <a:t>๓) องค์กรมีการจัดทำแผนการดำเนินงาน</a:t>
            </a:r>
            <a:br>
              <a:rPr lang="th-TH" sz="2400" b="1" dirty="0" smtClean="0">
                <a:solidFill>
                  <a:srgbClr val="996633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400" b="1" dirty="0" smtClean="0">
                <a:solidFill>
                  <a:srgbClr val="996633"/>
                </a:solidFill>
                <a:latin typeface="TH SarabunIT๙" pitchFamily="34" charset="-34"/>
                <a:cs typeface="TH SarabunIT๙" pitchFamily="34" charset="-34"/>
              </a:rPr>
              <a:t>ตามเป้าหมายที่กำหนดไว้ </a:t>
            </a:r>
            <a:r>
              <a:rPr lang="th-TH" sz="2400" dirty="0" smtClean="0">
                <a:solidFill>
                  <a:srgbClr val="996633"/>
                </a:solidFill>
                <a:latin typeface="TH SarabunIT๙" pitchFamily="34" charset="-34"/>
                <a:cs typeface="TH SarabunIT๙" pitchFamily="34" charset="-34"/>
              </a:rPr>
              <a:t>ในข้อที่ 2 อย่างมี</a:t>
            </a:r>
            <a:br>
              <a:rPr lang="th-TH" sz="2400" dirty="0" smtClean="0">
                <a:solidFill>
                  <a:srgbClr val="996633"/>
                </a:solidFill>
                <a:latin typeface="TH SarabunIT๙" pitchFamily="34" charset="-34"/>
                <a:cs typeface="TH SarabunIT๙" pitchFamily="34" charset="-34"/>
              </a:rPr>
            </a:br>
            <a:r>
              <a:rPr lang="th-TH" sz="2400" dirty="0" smtClean="0">
                <a:solidFill>
                  <a:srgbClr val="996633"/>
                </a:solidFill>
                <a:latin typeface="TH SarabunIT๙" pitchFamily="34" charset="-34"/>
                <a:cs typeface="TH SarabunIT๙" pitchFamily="34" charset="-34"/>
              </a:rPr>
              <a:t>ส่วนร่วมของบุคลากร เพื่อการพัฒนาองค์กร</a:t>
            </a:r>
            <a:r>
              <a:rPr lang="en-US" sz="2400" dirty="0" smtClean="0">
                <a:solidFill>
                  <a:srgbClr val="996633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2400" dirty="0" smtClean="0">
                <a:solidFill>
                  <a:srgbClr val="996633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400" dirty="0" smtClean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2400" dirty="0" smtClean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400" dirty="0" smtClean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2400" dirty="0" smtClean="0">
                <a:solidFill>
                  <a:srgbClr val="0033CC"/>
                </a:solidFill>
                <a:latin typeface="TH SarabunPSK" pitchFamily="34" charset="-34"/>
                <a:cs typeface="TH SarabunPSK" pitchFamily="34" charset="-34"/>
              </a:rPr>
            </a:br>
            <a:endParaRPr lang="th-TH" sz="2400" dirty="0">
              <a:solidFill>
                <a:srgbClr val="0033CC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89448"/>
            <a:ext cx="3430836" cy="3828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" t="2675" r="4358" b="7756"/>
          <a:stretch/>
        </p:blipFill>
        <p:spPr bwMode="auto">
          <a:xfrm>
            <a:off x="4499992" y="3450016"/>
            <a:ext cx="4521763" cy="317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ลูกศรขวา 3"/>
          <p:cNvSpPr/>
          <p:nvPr/>
        </p:nvSpPr>
        <p:spPr>
          <a:xfrm rot="857536">
            <a:off x="3604515" y="2447291"/>
            <a:ext cx="1341112" cy="49727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010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323528" y="2420888"/>
            <a:ext cx="4896544" cy="548640"/>
          </a:xfrm>
        </p:spPr>
        <p:txBody>
          <a:bodyPr>
            <a:noAutofit/>
          </a:bodyPr>
          <a:lstStyle/>
          <a:p>
            <a:r>
              <a:rPr lang="th-TH" b="1" dirty="0">
                <a:solidFill>
                  <a:srgbClr val="996633"/>
                </a:solidFill>
                <a:latin typeface="TH SarabunIT๙" pitchFamily="34" charset="-34"/>
                <a:cs typeface="TH SarabunIT๙" pitchFamily="34" charset="-34"/>
              </a:rPr>
              <a:t>แต่งตั้งคณะทำงานรับผิดชอบการดำเนินงาน</a:t>
            </a:r>
            <a:r>
              <a:rPr lang="en-US" dirty="0">
                <a:solidFill>
                  <a:srgbClr val="996633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en-US" dirty="0">
                <a:solidFill>
                  <a:srgbClr val="996633"/>
                </a:solidFill>
                <a:latin typeface="TH SarabunIT๙" pitchFamily="34" charset="-34"/>
                <a:cs typeface="TH SarabunIT๙" pitchFamily="34" charset="-34"/>
              </a:rPr>
            </a:br>
            <a:endParaRPr lang="th-TH" dirty="0">
              <a:solidFill>
                <a:srgbClr val="996633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4100" name="Picture 4" descr="C:\Users\USER\Pictures\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2270"/>
            <a:ext cx="4091187" cy="578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318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720080"/>
          </a:xfrm>
        </p:spPr>
        <p:txBody>
          <a:bodyPr anchor="t"/>
          <a:lstStyle/>
          <a:p>
            <a:r>
              <a:rPr lang="th-TH" sz="3600" b="1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การประเมินระดับที่ ๒ องค์กรพัฒนาคุณธรรม </a:t>
            </a:r>
            <a:endParaRPr lang="th-TH" sz="3600" dirty="0">
              <a:solidFill>
                <a:srgbClr val="0033CC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323528" y="908720"/>
            <a:ext cx="8424936" cy="221751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th-TH" sz="2200" b="1" dirty="0">
                <a:latin typeface="TH SarabunIT๙" pitchFamily="34" charset="-34"/>
                <a:cs typeface="TH SarabunIT๙" pitchFamily="34" charset="-34"/>
              </a:rPr>
              <a:t>การประเมินกระบวนการพัฒนาและการดำเนินงานตามแผน</a:t>
            </a:r>
            <a:endParaRPr lang="en-US" sz="2200" dirty="0">
              <a:latin typeface="TH SarabunIT๙" pitchFamily="34" charset="-34"/>
              <a:cs typeface="TH SarabunIT๙" pitchFamily="34" charset="-34"/>
            </a:endParaRPr>
          </a:p>
          <a:p>
            <a:pPr>
              <a:spcBef>
                <a:spcPts val="0"/>
              </a:spcBef>
            </a:pPr>
            <a:r>
              <a:rPr lang="th-TH" sz="2200" dirty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sz="2200" b="0" dirty="0">
                <a:latin typeface="TH SarabunIT๙" pitchFamily="34" charset="-34"/>
                <a:cs typeface="TH SarabunIT๙" pitchFamily="34" charset="-34"/>
              </a:rPr>
              <a:t>๔) องค์กรมีผลสำเร็จของการดำเนินงานตามเป้าหมายของแผนการดำเนินงานที่กำหนดไว้ในข้อที่3</a:t>
            </a:r>
            <a:endParaRPr lang="en-US" sz="2200" b="0" dirty="0">
              <a:latin typeface="TH SarabunIT๙" pitchFamily="34" charset="-34"/>
              <a:cs typeface="TH SarabunIT๙" pitchFamily="34" charset="-34"/>
            </a:endParaRPr>
          </a:p>
          <a:p>
            <a:pPr>
              <a:spcBef>
                <a:spcPts val="0"/>
              </a:spcBef>
            </a:pPr>
            <a:r>
              <a:rPr lang="th-TH" sz="2200" dirty="0">
                <a:solidFill>
                  <a:srgbClr val="993300"/>
                </a:solidFill>
                <a:latin typeface="TH SarabunIT๙" pitchFamily="34" charset="-34"/>
                <a:cs typeface="TH SarabunIT๙" pitchFamily="34" charset="-34"/>
              </a:rPr>
              <a:t>	(1) ด้านพอเพียง </a:t>
            </a:r>
            <a:endParaRPr lang="en-US" sz="2200" dirty="0">
              <a:solidFill>
                <a:srgbClr val="993300"/>
              </a:solidFill>
              <a:latin typeface="TH SarabunIT๙" pitchFamily="34" charset="-34"/>
              <a:cs typeface="TH SarabunIT๙" pitchFamily="34" charset="-34"/>
            </a:endParaRPr>
          </a:p>
          <a:p>
            <a:pPr>
              <a:spcBef>
                <a:spcPts val="0"/>
              </a:spcBef>
            </a:pPr>
            <a:r>
              <a:rPr lang="en-US" sz="2200" b="0" dirty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sz="2200" b="0" dirty="0">
                <a:latin typeface="TH SarabunIT๙" pitchFamily="34" charset="-34"/>
                <a:cs typeface="TH SarabunIT๙" pitchFamily="34" charset="-34"/>
              </a:rPr>
              <a:t>- รณรงค์การงดใช้ขวดพลาสติก และงดใช้ภาชนะประเภทใช้ครั้งเดียวทิ้ง โดยให้ใช้แก้วน้ำส่วนตัว งดใช้</a:t>
            </a:r>
            <a:r>
              <a:rPr lang="th-TH" sz="2200" b="0" dirty="0" err="1" smtClean="0">
                <a:latin typeface="TH SarabunIT๙" pitchFamily="34" charset="-34"/>
                <a:cs typeface="TH SarabunIT๙" pitchFamily="34" charset="-34"/>
              </a:rPr>
              <a:t>ภาชนะโฟม</a:t>
            </a:r>
            <a:r>
              <a:rPr lang="th-TH" sz="2200" b="0" dirty="0" smtClean="0">
                <a:latin typeface="TH SarabunIT๙" pitchFamily="34" charset="-34"/>
                <a:cs typeface="TH SarabunIT๙" pitchFamily="34" charset="-34"/>
              </a:rPr>
              <a:t> บรรจุ</a:t>
            </a:r>
            <a:r>
              <a:rPr lang="th-TH" sz="2200" b="0" dirty="0">
                <a:latin typeface="TH SarabunIT๙" pitchFamily="34" charset="-34"/>
                <a:cs typeface="TH SarabunIT๙" pitchFamily="34" charset="-34"/>
              </a:rPr>
              <a:t>อาหาร และลดการใช้พลาสติกหูหิ้ว โดยใช้ถุงผ้าใส่ของแทน</a:t>
            </a:r>
            <a:endParaRPr lang="en-US" sz="2200" b="0" dirty="0">
              <a:latin typeface="TH SarabunIT๙" pitchFamily="34" charset="-34"/>
              <a:cs typeface="TH SarabunIT๙" pitchFamily="34" charset="-34"/>
            </a:endParaRPr>
          </a:p>
          <a:p>
            <a:pPr>
              <a:spcBef>
                <a:spcPts val="0"/>
              </a:spcBef>
            </a:pPr>
            <a:r>
              <a:rPr lang="en-US" sz="2200" dirty="0">
                <a:latin typeface="TH SarabunIT๙" pitchFamily="34" charset="-34"/>
                <a:cs typeface="TH SarabunIT๙" pitchFamily="34" charset="-34"/>
              </a:rPr>
              <a:t> </a:t>
            </a:r>
          </a:p>
          <a:p>
            <a:pPr>
              <a:spcBef>
                <a:spcPts val="0"/>
              </a:spcBef>
            </a:pPr>
            <a:endParaRPr lang="th-TH" sz="2200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8284">
            <a:off x="267217" y="3284984"/>
            <a:ext cx="4297363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421">
            <a:off x="4478101" y="3246091"/>
            <a:ext cx="4408487" cy="330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377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235466" y="351087"/>
            <a:ext cx="7520940" cy="548640"/>
          </a:xfrm>
        </p:spPr>
        <p:txBody>
          <a:bodyPr anchor="t"/>
          <a:lstStyle/>
          <a:p>
            <a:r>
              <a:rPr lang="th-TH" sz="2200" b="1" dirty="0">
                <a:solidFill>
                  <a:srgbClr val="336600"/>
                </a:solidFill>
                <a:latin typeface="TH SarabunIT๙" pitchFamily="34" charset="-34"/>
                <a:cs typeface="TH SarabunIT๙" pitchFamily="34" charset="-34"/>
              </a:rPr>
              <a:t>- จัดตั้งจุดเก็บกระดาษใช้แล้ว รวบรวมไปใช้กระดาษหน้าสอง และ </a:t>
            </a:r>
            <a:r>
              <a:rPr lang="en-US" sz="2200" b="1" dirty="0">
                <a:solidFill>
                  <a:srgbClr val="336600"/>
                </a:solidFill>
                <a:latin typeface="TH SarabunIT๙" pitchFamily="34" charset="-34"/>
                <a:cs typeface="TH SarabunIT๙" pitchFamily="34" charset="-34"/>
              </a:rPr>
              <a:t>Reused </a:t>
            </a:r>
            <a:r>
              <a:rPr lang="th-TH" sz="2200" b="1" dirty="0">
                <a:solidFill>
                  <a:srgbClr val="336600"/>
                </a:solidFill>
                <a:latin typeface="TH SarabunIT๙" pitchFamily="34" charset="-34"/>
                <a:cs typeface="TH SarabunIT๙" pitchFamily="34" charset="-34"/>
              </a:rPr>
              <a:t>เป็นกระดาษโน้ต</a:t>
            </a:r>
            <a:r>
              <a:rPr lang="en-US" sz="2200" dirty="0">
                <a:solidFill>
                  <a:srgbClr val="336600"/>
                </a:solidFill>
                <a:latin typeface="TH SarabunIT๙" pitchFamily="34" charset="-34"/>
                <a:cs typeface="TH SarabunIT๙" pitchFamily="34" charset="-34"/>
              </a:rPr>
              <a:t/>
            </a:r>
            <a:br>
              <a:rPr lang="en-US" sz="2200" dirty="0">
                <a:solidFill>
                  <a:srgbClr val="336600"/>
                </a:solidFill>
                <a:latin typeface="TH SarabunIT๙" pitchFamily="34" charset="-34"/>
                <a:cs typeface="TH SarabunIT๙" pitchFamily="34" charset="-34"/>
              </a:rPr>
            </a:br>
            <a:endParaRPr lang="th-TH" sz="2200" dirty="0">
              <a:solidFill>
                <a:srgbClr val="336600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014"/>
            <a:ext cx="345710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036" y="3466624"/>
            <a:ext cx="3621427" cy="2717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ลูกศรขวา 3"/>
          <p:cNvSpPr/>
          <p:nvPr/>
        </p:nvSpPr>
        <p:spPr>
          <a:xfrm rot="899352">
            <a:off x="3828947" y="3634779"/>
            <a:ext cx="1382620" cy="56107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97063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79512" y="188640"/>
            <a:ext cx="8784976" cy="14465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200" b="1" dirty="0" smtClean="0">
                <a:solidFill>
                  <a:srgbClr val="993300"/>
                </a:solidFill>
                <a:latin typeface="TH SarabunIT๙" pitchFamily="34" charset="-34"/>
                <a:cs typeface="TH SarabunIT๙" pitchFamily="34" charset="-34"/>
              </a:rPr>
              <a:t>(</a:t>
            </a:r>
            <a:r>
              <a:rPr lang="en-US" sz="2200" b="1" dirty="0">
                <a:solidFill>
                  <a:srgbClr val="993300"/>
                </a:solidFill>
                <a:latin typeface="TH SarabunIT๙" pitchFamily="34" charset="-34"/>
                <a:cs typeface="TH SarabunIT๙" pitchFamily="34" charset="-34"/>
              </a:rPr>
              <a:t>2</a:t>
            </a:r>
            <a:r>
              <a:rPr lang="th-TH" sz="2200" b="1" dirty="0">
                <a:solidFill>
                  <a:srgbClr val="993300"/>
                </a:solidFill>
                <a:latin typeface="TH SarabunIT๙" pitchFamily="34" charset="-34"/>
                <a:cs typeface="TH SarabunIT๙" pitchFamily="34" charset="-34"/>
              </a:rPr>
              <a:t>) ด้านวินัย                                                                                        </a:t>
            </a:r>
            <a:endParaRPr lang="en-US" sz="2200" dirty="0">
              <a:solidFill>
                <a:srgbClr val="993300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2200" dirty="0" smtClean="0">
                <a:latin typeface="TH SarabunIT๙" pitchFamily="34" charset="-34"/>
                <a:cs typeface="TH SarabunIT๙" pitchFamily="34" charset="-34"/>
              </a:rPr>
              <a:t>   -</a:t>
            </a:r>
            <a:r>
              <a:rPr lang="th-TH" sz="2200" dirty="0">
                <a:latin typeface="TH SarabunIT๙" pitchFamily="34" charset="-34"/>
                <a:cs typeface="TH SarabunIT๙" pitchFamily="34" charset="-34"/>
              </a:rPr>
              <a:t>รณรงค์เรื่องการแต่งกายที่เหมาะสม สร้างภาพลักษณ์ที่ดีแก่</a:t>
            </a:r>
            <a:r>
              <a:rPr lang="th-TH" sz="2200" dirty="0" smtClean="0">
                <a:latin typeface="TH SarabunIT๙" pitchFamily="34" charset="-34"/>
                <a:cs typeface="TH SarabunIT๙" pitchFamily="34" charset="-34"/>
              </a:rPr>
              <a:t>องค์กร จัด</a:t>
            </a:r>
            <a:r>
              <a:rPr lang="th-TH" sz="2200" dirty="0">
                <a:latin typeface="TH SarabunIT๙" pitchFamily="34" charset="-34"/>
                <a:cs typeface="TH SarabunIT๙" pitchFamily="34" charset="-34"/>
              </a:rPr>
              <a:t>กิจกรรมรณรงค์เครื่องแต่งกายที่เหมาะสม เพื่อสร้างภาพลักษณ์ที่</a:t>
            </a:r>
            <a:r>
              <a:rPr lang="th-TH" sz="2200" dirty="0" smtClean="0">
                <a:latin typeface="TH SarabunIT๙" pitchFamily="34" charset="-34"/>
                <a:cs typeface="TH SarabunIT๙" pitchFamily="34" charset="-34"/>
              </a:rPr>
              <a:t>ดี แก่</a:t>
            </a:r>
            <a:r>
              <a:rPr lang="th-TH" sz="2200" dirty="0">
                <a:latin typeface="TH SarabunIT๙" pitchFamily="34" charset="-34"/>
                <a:cs typeface="TH SarabunIT๙" pitchFamily="34" charset="-34"/>
              </a:rPr>
              <a:t>องค์กร โดยส่งเสริมและสนับสนุนการใช้และสวมใส่ผ้า</a:t>
            </a:r>
            <a:r>
              <a:rPr lang="th-TH" sz="2200" dirty="0" smtClean="0">
                <a:latin typeface="TH SarabunIT๙" pitchFamily="34" charset="-34"/>
                <a:cs typeface="TH SarabunIT๙" pitchFamily="34" charset="-34"/>
              </a:rPr>
              <a:t>ไทย ตาม</a:t>
            </a:r>
            <a:r>
              <a:rPr lang="th-TH" sz="2200" dirty="0">
                <a:latin typeface="TH SarabunIT๙" pitchFamily="34" charset="-34"/>
                <a:cs typeface="TH SarabunIT๙" pitchFamily="34" charset="-34"/>
              </a:rPr>
              <a:t>ความเหมาะสมอย่างน้อยสัปดาห์ละ 1 วัน </a:t>
            </a:r>
            <a:endParaRPr lang="en-US" sz="2200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8498">
            <a:off x="6131145" y="1686205"/>
            <a:ext cx="2715103" cy="362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317">
            <a:off x="258413" y="1703455"/>
            <a:ext cx="3518975" cy="263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330" y="2711057"/>
            <a:ext cx="2319640" cy="309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5779">
            <a:off x="1464503" y="3950211"/>
            <a:ext cx="2088232" cy="279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437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960440" cy="547260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/>
          <a:lstStyle/>
          <a:p>
            <a:pPr algn="thaiDist">
              <a:spcBef>
                <a:spcPts val="1200"/>
              </a:spcBef>
            </a:pPr>
            <a:r>
              <a:rPr lang="th-TH" sz="2200" b="1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(3) ด้านสุจริต </a:t>
            </a:r>
            <a:r>
              <a:rPr lang="en-US" b="1" dirty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dirty="0">
                <a:latin typeface="TH SarabunIT๙" pitchFamily="34" charset="-34"/>
                <a:cs typeface="TH SarabunIT๙" pitchFamily="34" charset="-34"/>
              </a:rPr>
              <a:t>	</a:t>
            </a:r>
            <a:r>
              <a:rPr lang="th-TH" dirty="0" smtClean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th-TH" dirty="0" smtClean="0">
                <a:latin typeface="TH SarabunIT๙" pitchFamily="34" charset="-34"/>
                <a:cs typeface="TH SarabunIT๙" pitchFamily="34" charset="-34"/>
              </a:rPr>
            </a:br>
            <a:r>
              <a:rPr lang="th-TH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    </a:t>
            </a:r>
            <a:r>
              <a:rPr lang="th-TH" sz="2200" dirty="0" smtClean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- </a:t>
            </a:r>
            <a:r>
              <a:rPr lang="th-TH" sz="2200" dirty="0">
                <a:solidFill>
                  <a:srgbClr val="663300"/>
                </a:solidFill>
                <a:latin typeface="TH SarabunIT๙" pitchFamily="34" charset="-34"/>
                <a:cs typeface="TH SarabunIT๙" pitchFamily="34" charset="-34"/>
              </a:rPr>
              <a:t>สำนักงานปศุสัตว์เขต 6 โดยนายเทวัญ  รัตนะ ปศุสัตว์เขต 6 เข้าร่วมกิจกรรมต่อต้านการทุจริตและประพฤติมิชอบของกรมปศุสัตว์ ปีงบประมาณ 2566 ณ สำนักงานปศุสัตว์เขต 6 เพื่อแสดงเจตจำนงสุจริตและความมุ่งมั่นในการต่อต้านการทุจริต สร้างความตระหนักรู้ ความเชื่อมั่นในการบริหาร จัดการ และการปฏิบัติราชการอย่างโปร่งใส</a:t>
            </a:r>
            <a:r>
              <a:rPr lang="en-US" dirty="0">
                <a:latin typeface="TH SarabunIT๙" pitchFamily="34" charset="-34"/>
                <a:cs typeface="TH SarabunIT๙" pitchFamily="34" charset="-34"/>
              </a:rPr>
              <a:t/>
            </a:r>
            <a:br>
              <a:rPr lang="en-US" dirty="0">
                <a:latin typeface="TH SarabunIT๙" pitchFamily="34" charset="-34"/>
                <a:cs typeface="TH SarabunIT๙" pitchFamily="34" charset="-34"/>
              </a:rPr>
            </a:br>
            <a:r>
              <a:rPr lang="en-US" dirty="0" smtClean="0">
                <a:solidFill>
                  <a:srgbClr val="336600"/>
                </a:solidFill>
                <a:latin typeface="TH SarabunIT๙" pitchFamily="34" charset="-34"/>
                <a:cs typeface="TH SarabunIT๙" pitchFamily="34" charset="-34"/>
              </a:rPr>
              <a:t>   </a:t>
            </a:r>
            <a:r>
              <a:rPr lang="th-TH" sz="2200" dirty="0" smtClean="0">
                <a:solidFill>
                  <a:srgbClr val="336600"/>
                </a:solidFill>
                <a:latin typeface="TH SarabunIT๙" pitchFamily="34" charset="-34"/>
                <a:cs typeface="TH SarabunIT๙" pitchFamily="34" charset="-34"/>
              </a:rPr>
              <a:t>- แสดง</a:t>
            </a:r>
            <a:r>
              <a:rPr lang="th-TH" sz="2200" dirty="0">
                <a:solidFill>
                  <a:srgbClr val="336600"/>
                </a:solidFill>
                <a:latin typeface="TH SarabunIT๙" pitchFamily="34" charset="-34"/>
                <a:cs typeface="TH SarabunIT๙" pitchFamily="34" charset="-34"/>
              </a:rPr>
              <a:t>แบน</a:t>
            </a:r>
            <a:r>
              <a:rPr lang="th-TH" sz="2200" dirty="0" err="1">
                <a:solidFill>
                  <a:srgbClr val="336600"/>
                </a:solidFill>
                <a:latin typeface="TH SarabunIT๙" pitchFamily="34" charset="-34"/>
                <a:cs typeface="TH SarabunIT๙" pitchFamily="34" charset="-34"/>
              </a:rPr>
              <a:t>เนอร์</a:t>
            </a:r>
            <a:r>
              <a:rPr lang="th-TH" sz="2200" dirty="0">
                <a:solidFill>
                  <a:srgbClr val="336600"/>
                </a:solidFill>
                <a:latin typeface="TH SarabunIT๙" pitchFamily="34" charset="-34"/>
                <a:cs typeface="TH SarabunIT๙" pitchFamily="34" charset="-34"/>
              </a:rPr>
              <a:t>การต่อต้านการทุจริต</a:t>
            </a:r>
            <a:r>
              <a:rPr lang="th-TH" sz="2200" dirty="0" err="1">
                <a:solidFill>
                  <a:srgbClr val="336600"/>
                </a:solidFill>
                <a:latin typeface="TH SarabunIT๙" pitchFamily="34" charset="-34"/>
                <a:cs typeface="TH SarabunIT๙" pitchFamily="34" charset="-34"/>
              </a:rPr>
              <a:t>คอร์รัป</a:t>
            </a:r>
            <a:r>
              <a:rPr lang="th-TH" sz="2200" dirty="0">
                <a:solidFill>
                  <a:srgbClr val="336600"/>
                </a:solidFill>
                <a:latin typeface="TH SarabunIT๙" pitchFamily="34" charset="-34"/>
                <a:cs typeface="TH SarabunIT๙" pitchFamily="34" charset="-34"/>
              </a:rPr>
              <a:t>ชันหน้าเว็บไซต์ของหน่วยงาน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5463">
            <a:off x="5033290" y="283251"/>
            <a:ext cx="3960440" cy="296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ลูกศรขวา 5"/>
          <p:cNvSpPr/>
          <p:nvPr/>
        </p:nvSpPr>
        <p:spPr>
          <a:xfrm>
            <a:off x="4427984" y="1726209"/>
            <a:ext cx="792088" cy="3600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897">
            <a:off x="5061632" y="3178783"/>
            <a:ext cx="2627313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ลูกศรขวา 9"/>
          <p:cNvSpPr/>
          <p:nvPr/>
        </p:nvSpPr>
        <p:spPr>
          <a:xfrm rot="691294">
            <a:off x="4229631" y="3894176"/>
            <a:ext cx="813679" cy="38597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4621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แทนเนื้อหา 2"/>
          <p:cNvSpPr txBox="1">
            <a:spLocks/>
          </p:cNvSpPr>
          <p:nvPr/>
        </p:nvSpPr>
        <p:spPr>
          <a:xfrm>
            <a:off x="5940152" y="692696"/>
            <a:ext cx="3096344" cy="35798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th-TH" sz="2200" b="0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จัด</a:t>
            </a:r>
            <a:r>
              <a:rPr lang="th-TH" sz="2200" b="0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ให้มีแผ่นป้ายแสดงการ</a:t>
            </a:r>
            <a:r>
              <a:rPr lang="th-TH" sz="2200" b="0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ต่อต้าน</a:t>
            </a:r>
          </a:p>
          <a:p>
            <a:pPr marL="0" indent="0">
              <a:spcBef>
                <a:spcPts val="0"/>
              </a:spcBef>
            </a:pPr>
            <a:r>
              <a:rPr lang="th-TH" sz="2200" b="0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การ</a:t>
            </a:r>
            <a:r>
              <a:rPr lang="th-TH" sz="2200" b="0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ทุจริตของหน่วยงาน และกล่องรับแจ้งเรื่องร้องเรียน/เบาะแสการทุจริต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2736304" cy="302433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/>
          <a:p>
            <a:pPr algn="thaiDist"/>
            <a:r>
              <a:rPr lang="th-TH" sz="2200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-ประกาศนโยบายการป้องกันและการต่อต้านการทุจริต เพื่อให้เป็นมาตรฐานในการปฏิบัติหน้าที่แก่ผู้บริหารและบุคลากรในหน่วยงานได้ยึดถึงปฏิบัติ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915816" y="404664"/>
            <a:ext cx="3024336" cy="357984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thaiDist">
              <a:spcBef>
                <a:spcPts val="0"/>
              </a:spcBef>
              <a:buFontTx/>
              <a:buChar char="-"/>
            </a:pPr>
            <a:r>
              <a:rPr lang="th-TH" sz="2200" b="0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จัด</a:t>
            </a:r>
            <a:r>
              <a:rPr lang="th-TH" sz="2200" b="0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ให้มีช่องทางการรับ</a:t>
            </a:r>
            <a:r>
              <a:rPr lang="th-TH" sz="2200" b="0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เรื่อง</a:t>
            </a:r>
          </a:p>
          <a:p>
            <a:pPr marL="0" indent="0" algn="thaiDist">
              <a:spcBef>
                <a:spcPts val="0"/>
              </a:spcBef>
            </a:pPr>
            <a:r>
              <a:rPr lang="th-TH" sz="2200" b="0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ร้องเรียน</a:t>
            </a:r>
            <a:r>
              <a:rPr lang="th-TH" sz="2200" b="0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ทุกข์ใน</a:t>
            </a:r>
            <a:r>
              <a:rPr lang="th-TH" sz="2200" b="0" dirty="0" smtClean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การปฏิบัติ</a:t>
            </a:r>
            <a:r>
              <a:rPr lang="th-TH" sz="2200" b="0" dirty="0">
                <a:solidFill>
                  <a:srgbClr val="0033CC"/>
                </a:solidFill>
                <a:latin typeface="TH SarabunIT๙" pitchFamily="34" charset="-34"/>
                <a:cs typeface="TH SarabunIT๙" pitchFamily="34" charset="-34"/>
              </a:rPr>
              <a:t>หน้าที่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11"/>
          <a:stretch/>
        </p:blipFill>
        <p:spPr bwMode="auto">
          <a:xfrm>
            <a:off x="107504" y="2420888"/>
            <a:ext cx="2784893" cy="345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051653"/>
            <a:ext cx="2957399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36912"/>
            <a:ext cx="3168352" cy="2376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2907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มุม">
  <a:themeElements>
    <a:clrScheme name="มุม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มุม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มุม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132</TotalTime>
  <Words>592</Words>
  <Application>Microsoft Office PowerPoint</Application>
  <PresentationFormat>นำเสนอทางหน้าจอ (4:3)</PresentationFormat>
  <Paragraphs>41</Paragraphs>
  <Slides>20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20</vt:i4>
      </vt:variant>
    </vt:vector>
  </HeadingPairs>
  <TitlesOfParts>
    <vt:vector size="21" baseType="lpstr">
      <vt:lpstr>มุม</vt:lpstr>
      <vt:lpstr>งานนำเสนอ PowerPoint</vt:lpstr>
      <vt:lpstr>การประเมินระดับที่ ๑ องค์กรส่งเสริมคุณธรรม </vt:lpstr>
      <vt:lpstr>๒) องค์กรมีการกำหนดเป้าหมาย จาก “ปัญหาที่อยาก แก้” และ“ความดีที่อยากทำ” ที่สอดคล้องกับหลักธรรมทางศาสนา หลักปรัชญาของเศรษฐกิจพอเพียง วิถีวัฒนธรรมไทย และคุณธรรม 5 ประการ พอเพียง วินัย สุจริต จิตอาสา กตัญญู    </vt:lpstr>
      <vt:lpstr>แต่งตั้งคณะทำงานรับผิดชอบการดำเนินงาน </vt:lpstr>
      <vt:lpstr>การประเมินระดับที่ ๒ องค์กรพัฒนาคุณธรรม </vt:lpstr>
      <vt:lpstr>- จัดตั้งจุดเก็บกระดาษใช้แล้ว รวบรวมไปใช้กระดาษหน้าสอง และ Reused เป็นกระดาษโน้ต </vt:lpstr>
      <vt:lpstr>งานนำเสนอ PowerPoint</vt:lpstr>
      <vt:lpstr>(3) ด้านสุจริต        - สำนักงานปศุสัตว์เขต 6 โดยนายเทวัญ  รัตนะ ปศุสัตว์เขต 6 เข้าร่วมกิจกรรมต่อต้านการทุจริตและประพฤติมิชอบของกรมปศุสัตว์ ปีงบประมาณ 2566 ณ สำนักงานปศุสัตว์เขต 6 เพื่อแสดงเจตจำนงสุจริตและความมุ่งมั่นในการต่อต้านการทุจริต สร้างความตระหนักรู้ ความเชื่อมั่นในการบริหาร จัดการ และการปฏิบัติราชการอย่างโปร่งใส    - แสดงแบนเนอร์การต่อต้านการทุจริตคอร์รัปชันหน้าเว็บไซต์ของหน่วยงาน</vt:lpstr>
      <vt:lpstr>-ประกาศนโยบายการป้องกันและการต่อต้านการทุจริต เพื่อให้เป็นมาตรฐานในการปฏิบัติหน้าที่แก่ผู้บริหารและบุคลากรในหน่วยงานได้ยึดถึงปฏิบัติ</vt:lpstr>
      <vt:lpstr>(4) ด้านจิตอาสา        -“สำนักงานปศุสัตว์เขต 6 ออกหน่วยบริการประชาชนเคลื่อนที่ ในพื้นที่จังหวัดกำแพงเพชร”วันที่ 7-8 มีนาคม 2566 นายเทวัญ รัตนะ  ปศุสัตว์เขต 6 พร้อมด้วยเจ้าหน้าที่สำนักงานปศุสัตว์เขต 6 ร่วมกับสำนักงานปศุสัตว์จังหวัดกำแพงเพชร ออกหน่วยบริการประชาชนเคลื่อนที่ เพื่อเป็นการสร้างความรับรู้ให้แก่ประชาชนและชุมชนท้องถิ่น สามารถรับองค์ความรู้ทางด้านวิชาการ และการเข้าถึงบริการภาครัฐอย่างเป็นรูปธรรม      -  โดยให้บริการด้านปศุสัตว์ โค กระบือ และการให้บริการด้านสัตว์เล็กสุนัขและแมว การตรวจรักษาพยาบาลสัตว์ การฉีดวัคซีนป้องกันโรคสัตว์ กำจัดพยาธิภายในและภายนอก การเสวนาความรู้การป้องกันโรคระบาดในปศุสัตว์ แนะนำการเลี้ยงสัตว์และบริการดูแลสุขภาพสัตว์ ตลอดจนอบรมโครงการพัฒนาพื้นที่สูงแบบโครงการหลวง ณ อำเภอโกสัมพีนคร  จังหวัดกำแพงเพชร   </vt:lpstr>
      <vt:lpstr>-“สำนักงานปศุสัตว์เขต 6 จัดกิจกรรม “Big cleaning day ครั้งที่ 2 ประจำปีงบประมาณ พ.ศ. 2566  ทำความสะอาดพื้นที่บริเวณสำนักงานปศุสัตว์เขต 6</vt:lpstr>
      <vt:lpstr>(5) ด้านกตัญญู    - สำนักงานปศุสัตว์เขต 6 จัดกิจกรรม "รดน้ำขอพรและสรงน้ำพระ" เนื่องในวันสงกรานต์ ประจำปี 2566 เพื่อความเป็นสิริมงคล แก่หน่วยงานและเจ้าหน้าที่ทุกคน อีกทั้งได้มีการสวมใส่เสื้อผ้าลายดอกและผ้าไทยเพื่อสืบสานอนุรักษ์วัฒนธรรมประเพณีอันดีงามของไทย และเพื่อให้สอดคล้องกับ วิถีวัฒนธรรมไทย  </vt:lpstr>
      <vt:lpstr>๕) องค์กรมีการประเมินผลหรือรายงานผลการดำเนินงาน มีการปรับปรุงหรือพัฒนา มีการทบทวนหรือถอดบทเรียน เพื่อให้การดำเนินงานมีผลสำเร็จเพิ่มมากขึ้น และเป็นไปตามเป้าหมายของแผนการดำเนินงาน ที่กำหนดไว้ในข้อที่ 3</vt:lpstr>
      <vt:lpstr>๖) องค์กรมีการยกย่อง เชิดชู บุคลากรและหน่วยงาน ที่มีคุณธรรมหรือทำความดีจนเป็นแบบอย่างได้ เพื่อส่งเสริมการดำเนินงานตามเป้าหมายของแผนการดำเนินงานที่กำหนดไว้ในข้อที่ 3  องค์กรมีการยกย่อง เชิดชู บุคลากรและหน่วยงาน ที่มีคุณธรรมหรือทำความดีจนเป็นแบบอย่างได้  เพื่อส่งเสริมการดำเนินงานตามเป้าหมายของแผนการดำเนินงานที่กำหนดไว้ </vt:lpstr>
      <vt:lpstr>งานนำเสนอ PowerPoint</vt:lpstr>
      <vt:lpstr>มีการประชาสัมพันธ์การประกาศยกย่อง ภายในองค์กร และผ่านช่องทางสื่อสารที่หลากหลาย   </vt:lpstr>
      <vt:lpstr>๗) องค์กรมีผลสำเร็จของการดำเนินงานตามเป้าหมายของแผนการดำเนินงานที่กำหนดไว้ในข้อที่ 3   เพิ่มมากขึ้น องค์กรมีบรรยากาศหรือสภาพแวดล้อมที่เอื้อต่อการส่งเสริมคุณธรรม และบุคลากรมีพฤติกรรม เปลี่ยนแปลงในทางที่ดีขึ้น </vt:lpstr>
      <vt:lpstr>    สำนักงานปศุสัตว์เขต 6 มีการดำเนินการตามแผนส่งเสริมคุณธรรม รอบ 6 เดือน คิดเป็นร้อยละ 90% ขึ้นไป           -การดำเนินการตามมาตรการลดและคัดแยกขยะมูลฝอยของสำนักงานปศุสัตว์เขต 6 ซึ่งเปรียบเทียบแต่ละเดือน มีการลดการใช้ถุงพลาสติก และแก้วน้ำพลาสติก ปรากฏตามแบบการรายงานผลการดำเนินการตามมาตรการลด และคัดแยกขยะมูลฝอยในหน่วยงานกรมปศุสัตว์         - การดำเนินการตามโครงการลดการใช้ลังพลังงาน  ซึ่งเปรียบเทียบแต่ละเดือน มีการดำเนินการตามแผนการลดการใช้พลังงานที่กำหนดไว้ </vt:lpstr>
      <vt:lpstr>๘) องค์กรมีการรวบรวมองค์ความรู้หรือผลสำเร็จการดำเนินกิจกรรมตามแผนการดำเนินงานที่กำหนดไว้ในข้อที่ 3 โดยจัดทำเป็นเอกสารและจัดทำสื่อในรูปแบบต่าง ๆ     - หน่วยงานมีการรวบรวมผลการดำเนินตามแผนองค์กรคุณธรรมที่กำหนดไว้ เป็นรูปเล่มเอกสาร </vt:lpstr>
      <vt:lpstr>  - หน่วยงานมีการจัดทำสื่อในรูปแบบ       คลิปวิดิโอ PowerPoint  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USER</cp:lastModifiedBy>
  <cp:revision>30</cp:revision>
  <dcterms:created xsi:type="dcterms:W3CDTF">2023-06-29T09:59:01Z</dcterms:created>
  <dcterms:modified xsi:type="dcterms:W3CDTF">2023-06-29T12:11:48Z</dcterms:modified>
</cp:coreProperties>
</file>