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1" r:id="rId2"/>
    <p:sldMasterId id="2147483781" r:id="rId3"/>
    <p:sldMasterId id="2147483801" r:id="rId4"/>
    <p:sldMasterId id="2147483821" r:id="rId5"/>
    <p:sldMasterId id="2147483841" r:id="rId6"/>
    <p:sldMasterId id="2147483861" r:id="rId7"/>
  </p:sldMasterIdLst>
  <p:notesMasterIdLst>
    <p:notesMasterId r:id="rId20"/>
  </p:notesMasterIdLst>
  <p:handoutMasterIdLst>
    <p:handoutMasterId r:id="rId21"/>
  </p:handoutMasterIdLst>
  <p:sldIdLst>
    <p:sldId id="259" r:id="rId8"/>
    <p:sldId id="300" r:id="rId9"/>
    <p:sldId id="309" r:id="rId10"/>
    <p:sldId id="308" r:id="rId11"/>
    <p:sldId id="306" r:id="rId12"/>
    <p:sldId id="301" r:id="rId13"/>
    <p:sldId id="303" r:id="rId14"/>
    <p:sldId id="302" r:id="rId15"/>
    <p:sldId id="304" r:id="rId16"/>
    <p:sldId id="288" r:id="rId17"/>
    <p:sldId id="307" r:id="rId18"/>
    <p:sldId id="286" r:id="rId19"/>
  </p:sldIdLst>
  <p:sldSz cx="9144000" cy="5143500" type="screen16x9"/>
  <p:notesSz cx="6888163" cy="10021888"/>
  <p:embeddedFontLst>
    <p:embeddedFont>
      <p:font typeface="Wingdings 3" pitchFamily="18" charset="2"/>
      <p:regular r:id="rId22"/>
    </p:embeddedFont>
    <p:embeddedFont>
      <p:font typeface="Cordia New" pitchFamily="34" charset="-34"/>
      <p:regular r:id="rId23"/>
      <p:bold r:id="rId24"/>
      <p:italic r:id="rId25"/>
      <p:boldItalic r:id="rId26"/>
    </p:embeddedFont>
    <p:embeddedFont>
      <p:font typeface="TH Niramit AS" pitchFamily="2" charset="-34"/>
      <p:regular r:id="rId27"/>
      <p:bold r:id="rId28"/>
      <p:italic r:id="rId29"/>
      <p:boldItalic r:id="rId30"/>
    </p:embeddedFont>
    <p:embeddedFont>
      <p:font typeface="TH Baijam" pitchFamily="2" charset="-34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Raleway" charset="0"/>
      <p:regular r:id="rId39"/>
      <p:bold r:id="rId40"/>
      <p:italic r:id="rId41"/>
      <p:boldItalic r:id="rId42"/>
    </p:embeddedFont>
    <p:embeddedFont>
      <p:font typeface="Trirong" charset="-34"/>
      <p:regular r:id="rId43"/>
      <p:bold r:id="rId44"/>
      <p:italic r:id="rId45"/>
      <p:boldItalic r:id="rId46"/>
    </p:embeddedFont>
    <p:embeddedFont>
      <p:font typeface="Angsana New" pitchFamily="18" charset="-34"/>
      <p:regular r:id="rId47"/>
      <p:bold r:id="rId48"/>
      <p:italic r:id="rId49"/>
      <p:boldItalic r:id="rId50"/>
    </p:embeddedFont>
    <p:embeddedFont>
      <p:font typeface="Century Gothic" pitchFamily="34" charset="0"/>
      <p:regular r:id="rId51"/>
      <p:bold r:id="rId52"/>
      <p:italic r:id="rId53"/>
      <p:boldItalic r:id="rId54"/>
    </p:embeddedFont>
    <p:embeddedFont>
      <p:font typeface="Yu Gothic UI Semibold" charset="-128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C6600"/>
    <a:srgbClr val="990033"/>
    <a:srgbClr val="A55AF0"/>
    <a:srgbClr val="737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DFC2948-A6FF-4E15-8B5A-9730831480CE}">
  <a:tblStyle styleId="{2DFC2948-A6FF-4E15-8B5A-9730831480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ลักษณะสีเข้ม 2 - เน้น 1/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5" autoAdjust="0"/>
  </p:normalViewPr>
  <p:slideViewPr>
    <p:cSldViewPr>
      <p:cViewPr>
        <p:scale>
          <a:sx n="90" d="100"/>
          <a:sy n="90" d="100"/>
        </p:scale>
        <p:origin x="-804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30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34696235-1448-41B1-A791-5261991F8EFB}" type="datetimeFigureOut">
              <a:rPr lang="th-TH" smtClean="0"/>
              <a:t>18/12/61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3455C778-BAEF-42C7-996E-614F003C949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020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  <a:noFill/>
          <a:ln>
            <a:noFill/>
          </a:ln>
        </p:spPr>
        <p:txBody>
          <a:bodyPr wrap="square" lIns="96609" tIns="96609" rIns="96609" bIns="96609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6156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wrap="square" lIns="96609" tIns="96609" rIns="96609" bIns="96609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wrap="square" lIns="96609" tIns="96609" rIns="96609" bIns="96609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DD9A36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hape 38" descr="gallo.png"/>
          <p:cNvPicPr preferRelativeResize="0"/>
          <p:nvPr/>
        </p:nvPicPr>
        <p:blipFill rotWithShape="1">
          <a:blip r:embed="rId2">
            <a:alphaModFix amt="12000"/>
          </a:blip>
          <a:srcRect l="-66920" t="-12267" r="1275" b="26481"/>
          <a:stretch/>
        </p:blipFill>
        <p:spPr>
          <a:xfrm>
            <a:off x="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Shape 39"/>
          <p:cNvGrpSpPr/>
          <p:nvPr/>
        </p:nvGrpSpPr>
        <p:grpSpPr>
          <a:xfrm>
            <a:off x="228600" y="228600"/>
            <a:ext cx="8762999" cy="4762499"/>
            <a:chOff x="228600" y="228600"/>
            <a:chExt cx="8762999" cy="4762499"/>
          </a:xfrm>
        </p:grpSpPr>
        <p:cxnSp>
          <p:nvCxnSpPr>
            <p:cNvPr id="40" name="Shape 40"/>
            <p:cNvCxnSpPr>
              <a:stCxn id="41" idx="3"/>
              <a:endCxn id="42" idx="2"/>
            </p:cNvCxnSpPr>
            <p:nvPr/>
          </p:nvCxnSpPr>
          <p:spPr>
            <a:xfrm>
              <a:off x="8936849" y="564224"/>
              <a:ext cx="0" cy="409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43" name="Shape 43"/>
            <p:cNvGrpSpPr/>
            <p:nvPr/>
          </p:nvGrpSpPr>
          <p:grpSpPr>
            <a:xfrm>
              <a:off x="228600" y="228600"/>
              <a:ext cx="335624" cy="335624"/>
              <a:chOff x="1545975" y="987175"/>
              <a:chExt cx="335624" cy="335624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7" name="Shape 47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48" name="Shape 48"/>
            <p:cNvGrpSpPr/>
            <p:nvPr/>
          </p:nvGrpSpPr>
          <p:grpSpPr>
            <a:xfrm rot="5400000">
              <a:off x="8655975" y="228600"/>
              <a:ext cx="335624" cy="335624"/>
              <a:chOff x="1545975" y="987175"/>
              <a:chExt cx="335624" cy="335624"/>
            </a:xfrm>
          </p:grpSpPr>
          <p:sp>
            <p:nvSpPr>
              <p:cNvPr id="49" name="Shape 49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1" name="Shape 41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1" name="Shape 51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2" name="Shape 52"/>
            <p:cNvGrpSpPr/>
            <p:nvPr/>
          </p:nvGrpSpPr>
          <p:grpSpPr>
            <a:xfrm rot="10800000">
              <a:off x="8655975" y="4655475"/>
              <a:ext cx="335624" cy="335624"/>
              <a:chOff x="1545975" y="987175"/>
              <a:chExt cx="335624" cy="335624"/>
            </a:xfrm>
          </p:grpSpPr>
          <p:sp>
            <p:nvSpPr>
              <p:cNvPr id="53" name="Shape 53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42" name="Shape 42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6" name="Shape 56"/>
            <p:cNvGrpSpPr/>
            <p:nvPr/>
          </p:nvGrpSpPr>
          <p:grpSpPr>
            <a:xfrm rot="-5400000">
              <a:off x="228600" y="4655475"/>
              <a:ext cx="335624" cy="335624"/>
              <a:chOff x="1545975" y="987175"/>
              <a:chExt cx="335624" cy="335624"/>
            </a:xfrm>
          </p:grpSpPr>
          <p:sp>
            <p:nvSpPr>
              <p:cNvPr id="57" name="Shape 57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60" name="Shape 60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cxnSp>
          <p:nvCxnSpPr>
            <p:cNvPr id="61" name="Shape 61"/>
            <p:cNvCxnSpPr>
              <a:stCxn id="45" idx="3"/>
              <a:endCxn id="51" idx="2"/>
            </p:cNvCxnSpPr>
            <p:nvPr/>
          </p:nvCxnSpPr>
          <p:spPr>
            <a:xfrm>
              <a:off x="564224" y="283350"/>
              <a:ext cx="80919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62" name="Shape 62"/>
            <p:cNvCxnSpPr>
              <a:stCxn id="47" idx="2"/>
              <a:endCxn id="58" idx="3"/>
            </p:cNvCxnSpPr>
            <p:nvPr/>
          </p:nvCxnSpPr>
          <p:spPr>
            <a:xfrm>
              <a:off x="283350" y="564224"/>
              <a:ext cx="0" cy="409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63" name="Shape 63"/>
            <p:cNvCxnSpPr>
              <a:stCxn id="60" idx="2"/>
              <a:endCxn id="54" idx="3"/>
            </p:cNvCxnSpPr>
            <p:nvPr/>
          </p:nvCxnSpPr>
          <p:spPr>
            <a:xfrm>
              <a:off x="564224" y="4936349"/>
              <a:ext cx="80919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64" name="Shape 64"/>
          <p:cNvSpPr txBox="1">
            <a:spLocks noGrp="1"/>
          </p:cNvSpPr>
          <p:nvPr>
            <p:ph type="ctrTitle"/>
          </p:nvPr>
        </p:nvSpPr>
        <p:spPr>
          <a:xfrm>
            <a:off x="609600" y="2954950"/>
            <a:ext cx="36510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ubTitle" idx="1"/>
          </p:nvPr>
        </p:nvSpPr>
        <p:spPr>
          <a:xfrm>
            <a:off x="609600" y="4059250"/>
            <a:ext cx="36510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1pPr>
            <a:lvl2pPr lvl="1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2pPr>
            <a:lvl3pPr lvl="2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3pPr>
            <a:lvl4pPr lvl="3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4pPr>
            <a:lvl5pPr lvl="4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5pPr>
            <a:lvl6pPr lvl="5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6pPr>
            <a:lvl7pPr lvl="6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7pPr>
            <a:lvl8pPr lvl="7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8pPr>
            <a:lvl9pPr lvl="8" rtl="0">
              <a:spcBef>
                <a:spcPts val="0"/>
              </a:spcBef>
              <a:buClr>
                <a:srgbClr val="660000"/>
              </a:buClr>
              <a:buSzPct val="100000"/>
              <a:buNone/>
              <a:defRPr sz="1400">
                <a:solidFill>
                  <a:srgbClr val="66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727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24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3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53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053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001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757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441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5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441172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7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446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682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212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894586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829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533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820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0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44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3662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4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8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82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2697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71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background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Shape 269"/>
          <p:cNvGrpSpPr/>
          <p:nvPr/>
        </p:nvGrpSpPr>
        <p:grpSpPr>
          <a:xfrm>
            <a:off x="228600" y="228600"/>
            <a:ext cx="8762999" cy="4762499"/>
            <a:chOff x="228600" y="228600"/>
            <a:chExt cx="8762999" cy="4762499"/>
          </a:xfrm>
        </p:grpSpPr>
        <p:cxnSp>
          <p:nvCxnSpPr>
            <p:cNvPr id="270" name="Shape 270"/>
            <p:cNvCxnSpPr>
              <a:stCxn id="271" idx="3"/>
              <a:endCxn id="272" idx="2"/>
            </p:cNvCxnSpPr>
            <p:nvPr/>
          </p:nvCxnSpPr>
          <p:spPr>
            <a:xfrm>
              <a:off x="8936849" y="564224"/>
              <a:ext cx="0" cy="409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grpSp>
          <p:nvGrpSpPr>
            <p:cNvPr id="273" name="Shape 273"/>
            <p:cNvGrpSpPr/>
            <p:nvPr/>
          </p:nvGrpSpPr>
          <p:grpSpPr>
            <a:xfrm>
              <a:off x="228600" y="228600"/>
              <a:ext cx="335624" cy="335624"/>
              <a:chOff x="1545975" y="987175"/>
              <a:chExt cx="335624" cy="335624"/>
            </a:xfrm>
          </p:grpSpPr>
          <p:sp>
            <p:nvSpPr>
              <p:cNvPr id="274" name="Shape 274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5" name="Shape 275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78" name="Shape 278"/>
            <p:cNvGrpSpPr/>
            <p:nvPr/>
          </p:nvGrpSpPr>
          <p:grpSpPr>
            <a:xfrm rot="5400000">
              <a:off x="8655975" y="228600"/>
              <a:ext cx="335624" cy="335624"/>
              <a:chOff x="1545975" y="987175"/>
              <a:chExt cx="335624" cy="335624"/>
            </a:xfrm>
          </p:grpSpPr>
          <p:sp>
            <p:nvSpPr>
              <p:cNvPr id="279" name="Shape 279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1" name="Shape 271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82" name="Shape 282"/>
            <p:cNvGrpSpPr/>
            <p:nvPr/>
          </p:nvGrpSpPr>
          <p:grpSpPr>
            <a:xfrm rot="10800000">
              <a:off x="8655975" y="4655475"/>
              <a:ext cx="335624" cy="335624"/>
              <a:chOff x="1545975" y="987175"/>
              <a:chExt cx="335624" cy="335624"/>
            </a:xfrm>
          </p:grpSpPr>
          <p:sp>
            <p:nvSpPr>
              <p:cNvPr id="283" name="Shape 283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4" name="Shape 284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5" name="Shape 285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286" name="Shape 286"/>
            <p:cNvGrpSpPr/>
            <p:nvPr/>
          </p:nvGrpSpPr>
          <p:grpSpPr>
            <a:xfrm rot="-5400000">
              <a:off x="228600" y="4655475"/>
              <a:ext cx="335624" cy="335624"/>
              <a:chOff x="1545975" y="987175"/>
              <a:chExt cx="335624" cy="335624"/>
            </a:xfrm>
          </p:grpSpPr>
          <p:sp>
            <p:nvSpPr>
              <p:cNvPr id="287" name="Shape 287"/>
              <p:cNvSpPr/>
              <p:nvPr/>
            </p:nvSpPr>
            <p:spPr>
              <a:xfrm>
                <a:off x="1545975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1772099" y="987175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1659037" y="1100237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0" name="Shape 290"/>
              <p:cNvSpPr/>
              <p:nvPr/>
            </p:nvSpPr>
            <p:spPr>
              <a:xfrm>
                <a:off x="1545975" y="1213299"/>
                <a:ext cx="109500" cy="109500"/>
              </a:xfrm>
              <a:prstGeom prst="rect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miter lim="8000"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cxnSp>
          <p:nvCxnSpPr>
            <p:cNvPr id="291" name="Shape 291"/>
            <p:cNvCxnSpPr>
              <a:stCxn id="275" idx="3"/>
              <a:endCxn id="281" idx="2"/>
            </p:cNvCxnSpPr>
            <p:nvPr/>
          </p:nvCxnSpPr>
          <p:spPr>
            <a:xfrm>
              <a:off x="564224" y="283350"/>
              <a:ext cx="80919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2" name="Shape 292"/>
            <p:cNvCxnSpPr>
              <a:stCxn id="277" idx="2"/>
              <a:endCxn id="288" idx="3"/>
            </p:cNvCxnSpPr>
            <p:nvPr/>
          </p:nvCxnSpPr>
          <p:spPr>
            <a:xfrm>
              <a:off x="283350" y="564224"/>
              <a:ext cx="0" cy="409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93" name="Shape 293"/>
            <p:cNvCxnSpPr>
              <a:stCxn id="290" idx="2"/>
              <a:endCxn id="284" idx="3"/>
            </p:cNvCxnSpPr>
            <p:nvPr/>
          </p:nvCxnSpPr>
          <p:spPr>
            <a:xfrm>
              <a:off x="564224" y="4936349"/>
              <a:ext cx="80919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8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7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21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56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70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04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25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54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52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85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688958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7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82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549266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24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74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90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069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49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395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6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05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1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91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06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72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33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2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83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93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91313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14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97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66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19715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34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513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94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34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5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9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9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33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8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923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49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501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710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35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2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88457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35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941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73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309300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61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720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14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626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1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812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37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008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9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67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1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322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82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05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103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93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017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539371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1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0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76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4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88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237227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1101" y="3714750"/>
            <a:ext cx="5999486" cy="80554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525" y="2487385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”</a:t>
            </a:r>
            <a:endParaRPr lang="en-US" kern="1200" dirty="0">
              <a:solidFill>
                <a:srgbClr val="F5A40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721" y="728439"/>
            <a:ext cx="601434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685800"/>
            <a:r>
              <a:rPr lang="en-US" kern="1200" dirty="0" smtClean="0">
                <a:solidFill>
                  <a:srgbClr val="F5A408"/>
                </a:solidFill>
              </a:rPr>
              <a:t>“</a:t>
            </a:r>
            <a:endParaRPr lang="en-US" kern="1200" dirty="0">
              <a:solidFill>
                <a:srgbClr val="F5A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334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866215" y="2886458"/>
            <a:ext cx="6619244" cy="441388"/>
          </a:xfrm>
        </p:spPr>
        <p:txBody>
          <a:bodyPr anchor="b">
            <a:normAutofit/>
          </a:bodyPr>
          <a:lstStyle>
            <a:lvl1pPr marL="0" indent="0" algn="l" defTabSz="342900" rtl="0" eaLnBrk="1" latinLnBrk="0" hangingPunct="1">
              <a:buNone/>
              <a:defRPr lang="en-US" sz="27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0580098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0100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859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52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23114" y="1085850"/>
            <a:ext cx="1057474" cy="3309938"/>
          </a:xfrm>
        </p:spPr>
        <p:txBody>
          <a:bodyPr vert="eaVert" anchor="b" anchorCtr="0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1085850"/>
            <a:ext cx="5082473" cy="33099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915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714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12/18/2018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9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-27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714000" y="738875"/>
            <a:ext cx="5496600" cy="44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1pPr>
            <a:lvl2pPr lvl="1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2pPr>
            <a:lvl3pPr lvl="2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3pPr>
            <a:lvl4pPr lvl="3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4pPr>
            <a:lvl5pPr lvl="4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5pPr>
            <a:lvl6pPr lvl="5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6pPr>
            <a:lvl7pPr lvl="6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7pPr>
            <a:lvl8pPr lvl="7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8pPr>
            <a:lvl9pPr lvl="8">
              <a:spcBef>
                <a:spcPts val="0"/>
              </a:spcBef>
              <a:buClr>
                <a:srgbClr val="EBBD2D"/>
              </a:buClr>
              <a:buSzPct val="100000"/>
              <a:buFont typeface="Trirong"/>
              <a:buNone/>
              <a:defRPr sz="2400">
                <a:solidFill>
                  <a:srgbClr val="EBBD2D"/>
                </a:solidFill>
                <a:latin typeface="Trirong"/>
                <a:ea typeface="Trirong"/>
                <a:cs typeface="Trirong"/>
                <a:sym typeface="Trirong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714000" y="1375425"/>
            <a:ext cx="5496600" cy="314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EBBD2D"/>
              </a:buClr>
              <a:buSzPct val="100000"/>
              <a:buFont typeface="Raleway"/>
              <a:buChar char="☉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rgbClr val="EBBD2D"/>
              </a:buClr>
              <a:buSzPct val="100000"/>
              <a:buFont typeface="Raleway"/>
              <a:buChar char="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Clr>
                <a:srgbClr val="EBBD2D"/>
              </a:buClr>
              <a:buSzPct val="100000"/>
              <a:buFont typeface="Raleway"/>
              <a:buChar char="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Clr>
                <a:srgbClr val="EBBD2D"/>
              </a:buClr>
              <a:buSzPct val="100000"/>
              <a:buFont typeface="Raleway"/>
              <a:buChar char="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Clr>
                <a:srgbClr val="EBBD2D"/>
              </a:buClr>
              <a:buSzPct val="100000"/>
              <a:buFont typeface="Raleway"/>
              <a:buChar char="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Clr>
                <a:srgbClr val="EBBD2D"/>
              </a:buClr>
              <a:buSzPct val="100000"/>
              <a:buFont typeface="Raleway"/>
              <a:buChar char="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●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○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Raleway"/>
              <a:buChar char="■"/>
              <a:defRPr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  <a:cs typeface="+mn-cs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  <a:cs typeface="+mn-cs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56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745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640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46872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1541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115491" y="2000250"/>
            <a:ext cx="3143250" cy="31432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-629841" y="2171700"/>
            <a:ext cx="1771650" cy="1771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999559" y="-342900"/>
            <a:ext cx="1200150" cy="12001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56759" y="4572000"/>
            <a:ext cx="742950" cy="7429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fld id="{40FF0622-75E4-48B8-A617-5428CA5926CE}" type="datetimeFigureOut">
              <a:rPr lang="en-US" kern="1200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/>
                <a:ea typeface="+mn-ea"/>
              </a:rPr>
              <a:pPr defTabSz="685800"/>
              <a:t>12/18/2018</a:t>
            </a:fld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8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685800"/>
            <a:endParaRPr lang="en-US" kern="1200">
              <a:solidFill>
                <a:prstClr val="white">
                  <a:tint val="75000"/>
                  <a:alpha val="60000"/>
                </a:prstClr>
              </a:solidFill>
              <a:latin typeface="Century Gothic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875541-8164-4CC7-9F2F-6F0C49BB858D}" type="slidenum">
              <a:rPr lang="en-US" kern="1200" smtClean="0">
                <a:solidFill>
                  <a:prstClr val="white">
                    <a:tint val="75000"/>
                  </a:prstClr>
                </a:solidFill>
                <a:latin typeface="Century Gothic"/>
                <a:ea typeface="+mn-ea"/>
              </a:rPr>
              <a:pPr defTabSz="685800"/>
              <a:t>‹#›</a:t>
            </a:fld>
            <a:endParaRPr lang="en-US" kern="1200">
              <a:solidFill>
                <a:prstClr val="white">
                  <a:tint val="75000"/>
                </a:prstClr>
              </a:solidFill>
              <a:latin typeface="Century Gothic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5013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1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ctrTitle"/>
          </p:nvPr>
        </p:nvSpPr>
        <p:spPr>
          <a:xfrm>
            <a:off x="149152" y="331830"/>
            <a:ext cx="8928992" cy="202389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h-TH" sz="4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ผลการดำเนินงาน</a:t>
            </a:r>
            <a:br>
              <a:rPr lang="th-TH" sz="4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</a:br>
            <a:r>
              <a:rPr lang="th-TH" sz="40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เฝ้าระวัง ควบคุมโรคระบาดสัตว์ปีก </a:t>
            </a:r>
            <a:br>
              <a:rPr lang="th-TH" sz="40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</a:br>
            <a:endParaRPr lang="en" sz="48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subTitle" idx="1"/>
          </p:nvPr>
        </p:nvSpPr>
        <p:spPr>
          <a:xfrm>
            <a:off x="4932040" y="4358700"/>
            <a:ext cx="3888432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th-TH" sz="3200" b="1" i="1" dirty="0" smtClean="0">
                <a:solidFill>
                  <a:srgbClr val="0000FF"/>
                </a:solidFill>
                <a:latin typeface="TH Baijam" pitchFamily="2" charset="-34"/>
                <a:cs typeface="TH Baijam" pitchFamily="2" charset="-34"/>
              </a:rPr>
              <a:t>สำนักงานปศุสัตว์จังหวัดพิจิตร</a:t>
            </a:r>
            <a:endParaRPr lang="en" sz="3200" b="1" i="1" dirty="0">
              <a:solidFill>
                <a:srgbClr val="0000FF"/>
              </a:solidFill>
              <a:latin typeface="TH Baijam" pitchFamily="2" charset="-34"/>
              <a:cs typeface="TH Baijam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1161" y="339538"/>
            <a:ext cx="8784976" cy="1050398"/>
          </a:xfrm>
        </p:spPr>
        <p:txBody>
          <a:bodyPr/>
          <a:lstStyle/>
          <a:p>
            <a:pPr algn="ctr"/>
            <a:r>
              <a:rPr lang="th-TH" sz="36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4</a:t>
            </a:r>
            <a:r>
              <a:rPr lang="th-TH" sz="36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มาตรการเตรียมความพร้อมรับมือโรคระบาดสัตว์ปีก</a:t>
            </a:r>
            <a:endParaRPr lang="en-US" sz="36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03598"/>
            <a:ext cx="8784976" cy="314682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H Baijam" pitchFamily="2" charset="-34"/>
                <a:cs typeface="TH Baijam" pitchFamily="2" charset="-34"/>
              </a:rPr>
              <a:t>1. </a:t>
            </a:r>
            <a:r>
              <a:rPr lang="th-TH" sz="2400" b="1" dirty="0" err="1">
                <a:latin typeface="TH Baijam" pitchFamily="2" charset="-34"/>
                <a:cs typeface="TH Baijam" pitchFamily="2" charset="-34"/>
              </a:rPr>
              <a:t>บูรณา</a:t>
            </a:r>
            <a:r>
              <a:rPr lang="th-TH" sz="2400" b="1" dirty="0">
                <a:latin typeface="TH Baijam" pitchFamily="2" charset="-34"/>
                <a:cs typeface="TH Baijam" pitchFamily="2" charset="-34"/>
              </a:rPr>
              <a:t>การภาคีเครือข่ายเตรียมความพร้อมเฝ้าระวังและควบคุมโรค</a:t>
            </a:r>
            <a:r>
              <a:rPr lang="th-TH" sz="2400" b="1" dirty="0" smtClean="0">
                <a:latin typeface="TH Baijam" pitchFamily="2" charset="-34"/>
                <a:cs typeface="TH Baijam" pitchFamily="2" charset="-34"/>
              </a:rPr>
              <a:t>ไข้หวัดนก</a:t>
            </a:r>
          </a:p>
          <a:p>
            <a:pPr marL="0" indent="0">
              <a:buNone/>
            </a:pPr>
            <a:r>
              <a:rPr lang="th-TH" sz="3200" b="1" i="1" dirty="0" smtClean="0">
                <a:solidFill>
                  <a:srgbClr val="0000FF"/>
                </a:solidFill>
                <a:latin typeface="TH Baijam" pitchFamily="2" charset="-34"/>
                <a:cs typeface="TH Baijam" pitchFamily="2" charset="-34"/>
              </a:rPr>
              <a:t>                     “รู้เร็ว ควบคุมเร็ว สงบเร็ว”</a:t>
            </a:r>
          </a:p>
          <a:p>
            <a:r>
              <a:rPr lang="en-US" sz="2400" b="1" dirty="0" smtClean="0">
                <a:latin typeface="TH Baijam" pitchFamily="2" charset="-34"/>
                <a:cs typeface="TH Baijam" pitchFamily="2" charset="-34"/>
              </a:rPr>
              <a:t>2. </a:t>
            </a:r>
            <a:r>
              <a:rPr lang="th-TH" sz="2400" b="1" dirty="0" smtClean="0">
                <a:latin typeface="TH Baijam" pitchFamily="2" charset="-34"/>
                <a:cs typeface="TH Baijam" pitchFamily="2" charset="-34"/>
              </a:rPr>
              <a:t>การฉีดพ่นทำลายเชื้อโรคในพื้นที่เสี่ยงต่อการเกิดโรคระบาดสัตว์ปีก</a:t>
            </a:r>
            <a:endParaRPr lang="en-US" sz="2400" b="1" dirty="0">
              <a:latin typeface="TH Baijam" pitchFamily="2" charset="-34"/>
              <a:cs typeface="TH Baijam" pitchFamily="2" charset="-34"/>
            </a:endParaRPr>
          </a:p>
          <a:p>
            <a:r>
              <a:rPr lang="en-US" sz="2400" b="1" dirty="0" smtClean="0">
                <a:latin typeface="TH Baijam" pitchFamily="2" charset="-34"/>
                <a:cs typeface="TH Baijam" pitchFamily="2" charset="-34"/>
              </a:rPr>
              <a:t>3. </a:t>
            </a:r>
            <a:r>
              <a:rPr lang="th-TH" sz="2400" b="1" dirty="0" smtClean="0">
                <a:latin typeface="TH Baijam" pitchFamily="2" charset="-34"/>
                <a:cs typeface="TH Baijam" pitchFamily="2" charset="-34"/>
              </a:rPr>
              <a:t>เข้มงวดการเคลื่อนย้ายสัตว์ปีก มูลสัตว์ปีก</a:t>
            </a:r>
            <a:endParaRPr lang="en-US" sz="2400" b="1" dirty="0">
              <a:latin typeface="TH Baijam" pitchFamily="2" charset="-34"/>
              <a:cs typeface="TH Baijam" pitchFamily="2" charset="-34"/>
            </a:endParaRPr>
          </a:p>
          <a:p>
            <a:r>
              <a:rPr lang="en-US" sz="2400" b="1" dirty="0" smtClean="0">
                <a:latin typeface="TH Baijam" pitchFamily="2" charset="-34"/>
                <a:cs typeface="TH Baijam" pitchFamily="2" charset="-34"/>
              </a:rPr>
              <a:t>4. </a:t>
            </a:r>
            <a:r>
              <a:rPr lang="th-TH" sz="2400" b="1" dirty="0" smtClean="0">
                <a:latin typeface="TH Baijam" pitchFamily="2" charset="-34"/>
                <a:cs typeface="TH Baijam" pitchFamily="2" charset="-34"/>
              </a:rPr>
              <a:t>ส่งเสริมการยกมาตรฐานการเลี้ยงสัตว์ปีก เพื่อลดความเสี่ยงในการเกิดโรคระบาดสัตว์ปีก</a:t>
            </a:r>
          </a:p>
          <a:p>
            <a:pPr marL="0" indent="0">
              <a:buNone/>
            </a:pPr>
            <a:endParaRPr lang="en-US" sz="2400" b="1" dirty="0">
              <a:latin typeface="TH Baijam" pitchFamily="2" charset="-34"/>
              <a:cs typeface="TH Baija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12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9893"/>
            <a:ext cx="8784976" cy="1050398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5</a:t>
            </a:r>
            <a:r>
              <a:rPr lang="th-TH" sz="40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ปัญหา อุปสรรค แนวทางแก้ไข</a:t>
            </a:r>
            <a:endParaRPr lang="en-US" sz="40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20105"/>
              </p:ext>
            </p:extLst>
          </p:nvPr>
        </p:nvGraphicFramePr>
        <p:xfrm>
          <a:off x="175914" y="729018"/>
          <a:ext cx="8788574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94287"/>
                <a:gridCol w="4394287"/>
              </a:tblGrid>
              <a:tr h="496064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Baijam" pitchFamily="2" charset="-34"/>
                          <a:cs typeface="TH Baijam" pitchFamily="2" charset="-34"/>
                        </a:rPr>
                        <a:t>ปัญหา อุปสรรค</a:t>
                      </a:r>
                      <a:endParaRPr lang="th-TH" sz="36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Baijam" pitchFamily="2" charset="-34"/>
                          <a:cs typeface="TH Baijam" pitchFamily="2" charset="-34"/>
                        </a:rPr>
                        <a:t>แนวทางแก้ไข</a:t>
                      </a:r>
                      <a:endParaRPr lang="th-TH" sz="36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H Baijam" pitchFamily="2" charset="-34"/>
                          <a:cs typeface="TH Baijam" pitchFamily="2" charset="-34"/>
                        </a:rPr>
                        <a:t>- </a:t>
                      </a:r>
                      <a:r>
                        <a:rPr lang="th-TH" sz="2800" b="1" dirty="0" smtClean="0">
                          <a:latin typeface="TH Baijam" pitchFamily="2" charset="-34"/>
                          <a:cs typeface="TH Baijam" pitchFamily="2" charset="-34"/>
                        </a:rPr>
                        <a:t>บุคลากรจ้างเหมาควบคุมโรคสัตว์ปีก </a:t>
                      </a:r>
                    </a:p>
                    <a:p>
                      <a:pPr algn="l"/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มีการเปลี่ยนแปลงผู้ปฏิบัติงานบ่อย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 เนื่องจากความไม่มั่นคงในอาชีพ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,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 ค่าตอบแทนไม่เพียงพอต่อการยังชีพ</a:t>
                      </a:r>
                    </a:p>
                    <a:p>
                      <a:pPr algn="l"/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- </a:t>
                      </a:r>
                      <a:r>
                        <a:rPr lang="th-TH" sz="28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การแจ้งโรคสัตว์ปีกป่วยตายล่าช้า</a:t>
                      </a:r>
                    </a:p>
                    <a:p>
                      <a:pPr algn="l"/>
                      <a:endParaRPr lang="th-TH" sz="28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กรมปศุสัตว์ควรประสานหน่วยงาน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   </a:t>
                      </a:r>
                      <a:r>
                        <a:rPr lang="th-TH" sz="2800" b="1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ด้านสาธารณสุข เพื่อกำหนดให้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th-TH" sz="2300" b="1" baseline="0" dirty="0" err="1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อส</a:t>
                      </a:r>
                      <a:r>
                        <a:rPr lang="th-TH" sz="23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ม. เป็นเครือข่ายหลักในการแจ้งเตือน   เมื่อพบสัตว์ปีกป่วยตาย</a:t>
                      </a:r>
                    </a:p>
                    <a:p>
                      <a:pPr marL="457200" indent="-457200" algn="l">
                        <a:buFontTx/>
                        <a:buChar char="-"/>
                      </a:pPr>
                      <a:r>
                        <a:rPr lang="th-TH" sz="23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เมื่อมีรายงานสัตว์ปีกป่วยตายหรือมีผู้ป่วยสงสัยโรคไข้หวัดนก หน่วยงานด้านสาธารณสุขจะต้องรายงานข้อมูล       ตามระบบ </a:t>
                      </a:r>
                      <a:r>
                        <a:rPr lang="en-US" sz="23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SAT/EOC </a:t>
                      </a:r>
                      <a:r>
                        <a:rPr lang="th-TH" sz="2300" b="1" baseline="0" dirty="0" smtClean="0">
                          <a:solidFill>
                            <a:schemeClr val="bg1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ซึ่งมีหน่วยงานด้านปศุสัตว์ระดับพื้นที่ เป็นคณะทำงานตอบโต้ภาวะฉุกเฉิน</a:t>
                      </a:r>
                      <a:endParaRPr lang="th-TH" sz="23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5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67" y="542470"/>
            <a:ext cx="3528392" cy="4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56" y="120114"/>
            <a:ext cx="9001000" cy="1050398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1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ผลการปฏิบัติงานของ</a:t>
            </a:r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จ้างเหมาควบคุมโรคสัตว์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 ปีงบประมาณ </a:t>
            </a:r>
            <a:r>
              <a:rPr lang="en-US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2561</a:t>
            </a:r>
            <a:endParaRPr lang="en-US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042310"/>
              </p:ext>
            </p:extLst>
          </p:nvPr>
        </p:nvGraphicFramePr>
        <p:xfrm>
          <a:off x="103906" y="910720"/>
          <a:ext cx="8964489" cy="2499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88163"/>
                <a:gridCol w="2988163"/>
                <a:gridCol w="2988163"/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400" dirty="0" smtClean="0">
                          <a:latin typeface="TH Baijam" pitchFamily="2" charset="-34"/>
                          <a:cs typeface="TH Baijam" pitchFamily="2" charset="-34"/>
                        </a:rPr>
                        <a:t>สำนักงานปศุสัตว์จังหวัดพิจิตร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Baijam" pitchFamily="2" charset="-34"/>
                          <a:cs typeface="TH Baijam" pitchFamily="2" charset="-34"/>
                        </a:rPr>
                        <a:t>ปีงบประมาณ</a:t>
                      </a:r>
                      <a:r>
                        <a:rPr lang="th-TH" sz="3200" baseline="0" dirty="0" smtClean="0">
                          <a:latin typeface="TH Baijam" pitchFamily="2" charset="-34"/>
                          <a:cs typeface="TH Baijam" pitchFamily="2" charset="-34"/>
                        </a:rPr>
                        <a:t> </a:t>
                      </a:r>
                      <a:r>
                        <a:rPr lang="en-US" sz="3200" baseline="0" dirty="0" smtClean="0">
                          <a:latin typeface="TH Baijam" pitchFamily="2" charset="-34"/>
                          <a:cs typeface="TH Baijam" pitchFamily="2" charset="-34"/>
                        </a:rPr>
                        <a:t>2561</a:t>
                      </a:r>
                      <a:endParaRPr lang="th-TH" sz="32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h-TH" sz="3200" dirty="0" smtClean="0">
                        <a:latin typeface="TH Baijam" pitchFamily="2" charset="-34"/>
                        <a:cs typeface="TH Baijam" pitchFamily="2" charset="-34"/>
                      </a:endParaRPr>
                    </a:p>
                    <a:p>
                      <a:pPr algn="ctr"/>
                      <a:r>
                        <a:rPr lang="th-TH" sz="3200" dirty="0" smtClean="0">
                          <a:latin typeface="TH Baijam" pitchFamily="2" charset="-34"/>
                          <a:cs typeface="TH Baijam" pitchFamily="2" charset="-34"/>
                        </a:rPr>
                        <a:t>ปีงบประมาณ 256</a:t>
                      </a:r>
                      <a:r>
                        <a:rPr lang="en-US" sz="3200" dirty="0" smtClean="0">
                          <a:latin typeface="TH Baijam" pitchFamily="2" charset="-34"/>
                          <a:cs typeface="TH Baijam" pitchFamily="2" charset="-34"/>
                        </a:rPr>
                        <a:t>2</a:t>
                      </a:r>
                      <a:endParaRPr lang="th-TH" sz="3200" dirty="0" smtClean="0">
                        <a:latin typeface="TH Baijam" pitchFamily="2" charset="-34"/>
                        <a:cs typeface="TH Baijam" pitchFamily="2" charset="-34"/>
                      </a:endParaRPr>
                    </a:p>
                    <a:p>
                      <a:pPr algn="ctr"/>
                      <a:endParaRPr lang="th-TH" sz="32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 smtClean="0">
                          <a:latin typeface="TH Baijam" pitchFamily="2" charset="-34"/>
                          <a:cs typeface="TH Baijam" pitchFamily="2" charset="-34"/>
                        </a:rPr>
                        <a:t>จำนวนบุคลากรจ้างเหมา</a:t>
                      </a:r>
                      <a:endParaRPr lang="en-US" sz="2800" b="1" dirty="0" smtClean="0">
                        <a:latin typeface="TH Baijam" pitchFamily="2" charset="-34"/>
                        <a:cs typeface="TH Baijam" pitchFamily="2" charset="-34"/>
                      </a:endParaRPr>
                    </a:p>
                    <a:p>
                      <a:pPr algn="ctr"/>
                      <a:r>
                        <a:rPr lang="th-TH" sz="2800" b="1" dirty="0" smtClean="0">
                          <a:latin typeface="TH Baijam" pitchFamily="2" charset="-34"/>
                          <a:cs typeface="TH Baijam" pitchFamily="2" charset="-34"/>
                        </a:rPr>
                        <a:t>ควบคุมโรคสัตว์ปีก </a:t>
                      </a:r>
                      <a:endParaRPr lang="th-TH" sz="28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Baijam" pitchFamily="2" charset="-34"/>
                          <a:cs typeface="TH Baijam" pitchFamily="2" charset="-34"/>
                        </a:rPr>
                        <a:t>26</a:t>
                      </a:r>
                      <a:endParaRPr lang="th-TH" sz="4000" b="1" dirty="0">
                        <a:solidFill>
                          <a:schemeClr val="bg1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TH Baijam" pitchFamily="2" charset="-34"/>
                          <a:cs typeface="TH Baijam" pitchFamily="2" charset="-34"/>
                        </a:rPr>
                        <a:t>11</a:t>
                      </a:r>
                      <a:r>
                        <a:rPr lang="en-US" sz="4000" b="1" dirty="0" smtClean="0">
                          <a:solidFill>
                            <a:schemeClr val="bg2"/>
                          </a:solidFill>
                          <a:latin typeface="TH Baijam" pitchFamily="2" charset="-34"/>
                          <a:cs typeface="TH Baijam" pitchFamily="2" charset="-34"/>
                        </a:rPr>
                        <a:t>*</a:t>
                      </a:r>
                      <a:endParaRPr lang="th-TH" sz="4000" b="1" dirty="0">
                        <a:solidFill>
                          <a:schemeClr val="bg2"/>
                        </a:solidFill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5279" y="396444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ข้อมูล ณ วันที่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17 </a:t>
            </a:r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ธ.ค.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2561</a:t>
            </a:r>
            <a:endParaRPr lang="th-TH" sz="1800" b="1" i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46613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latin typeface="TH Baijam" pitchFamily="2" charset="-34"/>
                <a:cs typeface="TH Baijam" pitchFamily="2" charset="-34"/>
              </a:rPr>
              <a:t>*</a:t>
            </a:r>
            <a:r>
              <a:rPr lang="th-TH" sz="2800" b="1" dirty="0" smtClean="0">
                <a:solidFill>
                  <a:schemeClr val="bg2"/>
                </a:solidFill>
                <a:latin typeface="TH Baijam" pitchFamily="2" charset="-34"/>
                <a:cs typeface="TH Baijam" pitchFamily="2" charset="-34"/>
              </a:rPr>
              <a:t> </a:t>
            </a:r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อยู่ระหว่างการดำเนินการจ้าง จำนวน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1 </a:t>
            </a:r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อัตรา</a:t>
            </a:r>
            <a:endParaRPr lang="th-TH" sz="1800" b="1" i="1" dirty="0">
              <a:latin typeface="TH Baijam" pitchFamily="2" charset="-34"/>
              <a:cs typeface="TH Baija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679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2546"/>
            <a:ext cx="9001000" cy="1050398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1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ผลการปฏิบัติงานของ</a:t>
            </a:r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จ้างเหมาควบคุมโรคสัตว์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 ปีงบประมาณ </a:t>
            </a:r>
            <a:r>
              <a:rPr lang="en-US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2561</a:t>
            </a:r>
            <a:endParaRPr lang="en-US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662835"/>
              </p:ext>
            </p:extLst>
          </p:nvPr>
        </p:nvGraphicFramePr>
        <p:xfrm>
          <a:off x="-6" y="699542"/>
          <a:ext cx="9145837" cy="369844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23734"/>
                <a:gridCol w="598140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  <a:gridCol w="494151"/>
              </a:tblGrid>
              <a:tr h="124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</a:rPr>
                        <a:t>กิจกรรม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>
                          <a:effectLst/>
                        </a:rPr>
                        <a:t>หน่วยนับ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ต.ค.-60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พ.ย.-60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ธ.ค.-60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ม.ค.-61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ก.พ.-61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มี.ค.-61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เม.ย.-61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พ.ค.-61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มิ.ย.-61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ก.ค.-61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ส.ค.-61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/>
                        </a:rPr>
                        <a:t>ก.ย.-61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/>
                        </a:rPr>
                        <a:t>รวม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1. ตรวจเยี่ยมเกษตรกรรายใหม่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2,618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1,958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4,530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1,798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1,726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1,215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137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653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507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402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55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15,622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2. ตรวจเยี่ยมเกษตรกรรายเดิม (ซ้ำ)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 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434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1,183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2,218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2,616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3,265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544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1,223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1,292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799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896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340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14,810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3. สอบถามอาการสัตว์ปีก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 dirty="0">
                          <a:effectLst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3.1 ไก่พื้นเมือง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82,921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34,748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134,597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107,621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128,043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121,000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30,951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67,396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63,354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39,666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34,473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12,676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857,446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3.2 ไก่ชน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591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2,193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19,116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19,770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15,406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21,235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1,022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4,385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6,091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3,436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245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93,490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3.3 ไก่เนื้อ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80,000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13,778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230,370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247,293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238,501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286,369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62,434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111,867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170,830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66,524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108,422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u="none" strike="noStrike" dirty="0">
                          <a:effectLst/>
                        </a:rPr>
                        <a:t>1,616,388</a:t>
                      </a:r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3.4 ไก่ไข่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16,829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1,352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4,373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4,329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5,309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4,847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1,192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247,946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2,899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1,820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247,036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1,243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539,175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3.5 เป็ด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29,594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17,873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72,203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25,088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13,073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10,138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19,651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18,724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25,121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27,958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25,360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13,948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298,731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3.6 นกกระทา,เป็ดไข่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1,589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381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19,106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3,073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2,191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1,933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93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102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186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2,397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20,048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163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51,262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4. รายงานสัตว์ปีกป่วยตาย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 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4.1 จำนวนตัว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 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  4.2 จำนวนราย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 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5. จำนวนสัตว์ปีกที่ทำลาย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ตัว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 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124816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6. พ่นน้ำยาฆ่าเชื้อ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u="none" strike="noStrike">
                          <a:effectLst/>
                        </a:rPr>
                        <a:t>986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23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118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98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70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>
                          <a:effectLst/>
                        </a:rPr>
                        <a:t>1,396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  <a:tr h="24963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u="none" strike="noStrike">
                          <a:effectLst/>
                        </a:rPr>
                        <a:t>7. เชิญชวนเกษตรกรเข้าร่วมกิจกรรมยกระดับมาตรฐานการเลี้ยงไก่พื้นเมือง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ราย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11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79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10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9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-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25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u="none" strike="noStrike">
                          <a:effectLst/>
                        </a:rPr>
                        <a:t>0 </a:t>
                      </a:r>
                      <a:endParaRPr lang="th-TH" sz="14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u="none" strike="noStrike" dirty="0">
                          <a:effectLst/>
                        </a:rPr>
                        <a:t>134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4458" marR="4458" marT="4458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3760" y="457922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ข้อมูล ณ วันที่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17 </a:t>
            </a:r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ธ.ค.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2561</a:t>
            </a:r>
            <a:endParaRPr lang="th-TH" sz="1800" b="1" i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4523823"/>
            <a:ext cx="39604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i="1" dirty="0" smtClean="0">
                <a:latin typeface="Yu Gothic UI Semibold" pitchFamily="34" charset="-128"/>
                <a:ea typeface="Yu Gothic UI Semibold" pitchFamily="34" charset="-128"/>
              </a:rPr>
              <a:t>ไม่พบสัตว์ปีกป่วยตายผิดปกติ</a:t>
            </a:r>
            <a:endParaRPr lang="th-TH" sz="2000" b="1" i="1" dirty="0">
              <a:latin typeface="Yu Gothic UI Semibold" pitchFamily="34" charset="-128"/>
              <a:ea typeface="Yu Gothic UI Semibold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357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2546"/>
            <a:ext cx="9001000" cy="1050398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1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ผลการปฏิบัติงานของ</a:t>
            </a:r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จ้างเหมาควบคุมโรคสัตว์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 ปีงบประมาณ </a:t>
            </a:r>
            <a:r>
              <a:rPr lang="en-US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2562</a:t>
            </a:r>
            <a:endParaRPr lang="en-US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3552"/>
              </p:ext>
            </p:extLst>
          </p:nvPr>
        </p:nvGraphicFramePr>
        <p:xfrm>
          <a:off x="294052" y="495200"/>
          <a:ext cx="8424938" cy="430058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671254"/>
                <a:gridCol w="783042"/>
                <a:gridCol w="990214"/>
                <a:gridCol w="990214"/>
                <a:gridCol w="990214"/>
              </a:tblGrid>
              <a:tr h="24143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กิจกรรม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หน่วยนับ</a:t>
                      </a:r>
                      <a:endParaRPr lang="th-TH" sz="20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พ.ย.-61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ธ.ค.-61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รวม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1. ตรวจเยี่ยมเกษตรกรรายใหม่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70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207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277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2. ตรวจเยี่ยมเกษตรกรรายเดิม (ซ้ำ)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ราย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113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113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3. สอบถามอาการสัตว์ปีก 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3.1 ไก่พื้นเมือง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1,422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8,178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9,600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3.2 ไก่ชน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775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3,120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3,895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3.3 ไก่เนื้อ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113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163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3.4 ไก่ไข่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82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729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811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3.5 เป็ด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51,730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5,694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57,424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3.6 นกกระทา,เป็ดไข่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6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52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58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4. รายงานสัตว์ปีกป่วยตาย 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 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4.1 จำนวนตัว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  4.2 จำนวนราย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5. จำนวนสัตว์ปีกที่ทำลาย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ตัว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24143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6. พ่นน้ำยาฆ่าเชื้อ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0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</a:tr>
              <a:tr h="482878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7. เชิญชวนเกษตรกรเข้าร่วมกิจกรรมยกระดับมาตรฐานการเลี้ยงไก่พื้นเมือง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ราย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1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600" b="1" u="none" strike="noStrike" dirty="0">
                          <a:effectLst/>
                          <a:latin typeface="TH Baijam" pitchFamily="2" charset="-34"/>
                          <a:cs typeface="TH Baijam" pitchFamily="2" charset="-34"/>
                        </a:rPr>
                        <a:t>2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Baijam" pitchFamily="2" charset="-34"/>
                        <a:cs typeface="TH Baijam" pitchFamily="2" charset="-34"/>
                      </a:endParaRPr>
                    </a:p>
                  </a:txBody>
                  <a:tcPr marL="6610" marR="6610" marT="661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83378" y="47638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ข้อมูล ณ วันที่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17 </a:t>
            </a:r>
            <a:r>
              <a:rPr lang="th-TH" sz="1800" b="1" i="1" dirty="0" smtClean="0">
                <a:latin typeface="TH Baijam" pitchFamily="2" charset="-34"/>
                <a:cs typeface="TH Baijam" pitchFamily="2" charset="-34"/>
              </a:rPr>
              <a:t>ธ.ค. </a:t>
            </a:r>
            <a:r>
              <a:rPr lang="en-US" sz="1800" b="1" i="1" dirty="0" smtClean="0">
                <a:latin typeface="TH Baijam" pitchFamily="2" charset="-34"/>
                <a:cs typeface="TH Baijam" pitchFamily="2" charset="-34"/>
              </a:rPr>
              <a:t>2561</a:t>
            </a:r>
            <a:endParaRPr lang="th-TH" sz="1800" b="1" i="1" dirty="0"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63888"/>
            <a:ext cx="3370885" cy="64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7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92546"/>
            <a:ext cx="9001000" cy="1050398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1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ผลการปฏิบัติงานของ</a:t>
            </a:r>
            <a:r>
              <a:rPr lang="th-TH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จ้างเหมาควบคุมโรคสัตว์</a:t>
            </a:r>
            <a:r>
              <a:rPr lang="th-TH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 ปีงบประมาณ </a:t>
            </a:r>
            <a:r>
              <a:rPr lang="en-US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2561</a:t>
            </a:r>
            <a:endParaRPr lang="en-US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6513"/>
            <a:ext cx="3240360" cy="448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5185"/>
            <a:ext cx="3384376" cy="44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45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177" y="-170128"/>
            <a:ext cx="7704856" cy="1050398"/>
          </a:xfrm>
        </p:spPr>
        <p:txBody>
          <a:bodyPr/>
          <a:lstStyle/>
          <a:p>
            <a:pPr algn="ctr"/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การดำเนินงาน </a:t>
            </a:r>
            <a:r>
              <a:rPr lang="en-US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GFM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 (เฉพาะ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สัตว์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ปีก)</a:t>
            </a:r>
            <a:endParaRPr lang="en-US" sz="38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79471"/>
              </p:ext>
            </p:extLst>
          </p:nvPr>
        </p:nvGraphicFramePr>
        <p:xfrm>
          <a:off x="490292" y="419967"/>
          <a:ext cx="8280920" cy="4574696"/>
        </p:xfrm>
        <a:graphic>
          <a:graphicData uri="http://schemas.openxmlformats.org/drawingml/2006/table">
            <a:tbl>
              <a:tblPr/>
              <a:tblGrid>
                <a:gridCol w="497791"/>
                <a:gridCol w="1336661"/>
                <a:gridCol w="1611617"/>
                <a:gridCol w="1611617"/>
                <a:gridCol w="1611617"/>
                <a:gridCol w="1611617"/>
              </a:tblGrid>
              <a:tr h="792088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th-TH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ลำดับ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อำเภอ</a:t>
                      </a: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จำนวนฟาร์ม</a:t>
                      </a:r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 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GFM </a:t>
                      </a:r>
                    </a:p>
                    <a:p>
                      <a:pPr algn="ctr" fontAlgn="b"/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ชนิด</a:t>
                      </a:r>
                      <a:r>
                        <a:rPr lang="th-TH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สัว์</a:t>
                      </a:r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ปีกพื้นเมือง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จำนวนฟาร์ม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GFM </a:t>
                      </a:r>
                    </a:p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ชนิดไก่ไข่</a:t>
                      </a:r>
                    </a:p>
                    <a:p>
                      <a:pPr algn="ctr" fontAlgn="b"/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จำนวนฟาร์ม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GFM </a:t>
                      </a:r>
                    </a:p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ชนิดเป็ด</a:t>
                      </a:r>
                    </a:p>
                    <a:p>
                      <a:pPr algn="ctr" fontAlgn="b"/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รวมฟาร์ม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GFM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 </a:t>
                      </a:r>
                    </a:p>
                    <a:p>
                      <a:pPr algn="ctr" fontAlgn="b"/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(สัตว์ปีก)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เมืองพิจิตร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วังทรายพูน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3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โพธิ์ประทับช้าง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ตะพานหิน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17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บางมูลนาก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โพทะเล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7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สามง่าม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8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ทับคล้อ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9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สากเหล็ก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10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บึงนาราง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11</a:t>
                      </a:r>
                      <a:endParaRPr lang="th-TH" sz="1700" b="1" i="0" u="none" strike="noStrike" dirty="0">
                        <a:solidFill>
                          <a:schemeClr val="bg1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</a:t>
                      </a:r>
                      <a:endParaRPr lang="th-TH" sz="1700" b="1" i="0" u="none" strike="noStrike" dirty="0">
                        <a:solidFill>
                          <a:schemeClr val="bg1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</a:t>
                      </a:r>
                      <a:endParaRPr lang="th-TH" sz="1700" b="1" i="0" u="none" strike="noStrike" dirty="0">
                        <a:solidFill>
                          <a:schemeClr val="bg1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15</a:t>
                      </a:r>
                      <a:endParaRPr lang="th-TH" sz="1700" b="1" i="0" u="none" strike="noStrike" dirty="0">
                        <a:solidFill>
                          <a:schemeClr val="bg1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11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ดงเจริญ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22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1550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12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วชิร</a:t>
                      </a:r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บารมี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23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34855"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รวม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246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8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258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83760" y="4928269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i="1" dirty="0" smtClean="0">
                <a:latin typeface="TH Baijam" pitchFamily="2" charset="-34"/>
                <a:cs typeface="TH Baijam" pitchFamily="2" charset="-34"/>
              </a:rPr>
              <a:t>ข้อมูล ณ วันที่ </a:t>
            </a:r>
            <a:r>
              <a:rPr lang="en-US" b="1" i="1" dirty="0" smtClean="0">
                <a:latin typeface="TH Baijam" pitchFamily="2" charset="-34"/>
                <a:cs typeface="TH Baijam" pitchFamily="2" charset="-34"/>
              </a:rPr>
              <a:t>17 </a:t>
            </a:r>
            <a:r>
              <a:rPr lang="th-TH" b="1" i="1" dirty="0" smtClean="0">
                <a:latin typeface="TH Baijam" pitchFamily="2" charset="-34"/>
                <a:cs typeface="TH Baijam" pitchFamily="2" charset="-34"/>
              </a:rPr>
              <a:t>ธ.ค. </a:t>
            </a:r>
            <a:r>
              <a:rPr lang="en-US" b="1" i="1" dirty="0" smtClean="0">
                <a:latin typeface="TH Baijam" pitchFamily="2" charset="-34"/>
                <a:cs typeface="TH Baijam" pitchFamily="2" charset="-34"/>
              </a:rPr>
              <a:t>2561</a:t>
            </a:r>
            <a:endParaRPr lang="th-TH" b="1" i="1" dirty="0">
              <a:latin typeface="TH Baijam" pitchFamily="2" charset="-34"/>
              <a:cs typeface="TH Baija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459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E:\ปีงบประมาณ2561\Picture\2561\GFM\1524640917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313" y="617689"/>
            <a:ext cx="3342657" cy="21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704856" cy="1050398"/>
          </a:xfrm>
        </p:spPr>
        <p:txBody>
          <a:bodyPr/>
          <a:lstStyle/>
          <a:p>
            <a:pPr algn="ctr"/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การดำเนินงาน </a:t>
            </a:r>
            <a:r>
              <a:rPr lang="en-US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GFM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 (เฉพาะ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สัตว์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ปีก)</a:t>
            </a:r>
            <a:endParaRPr lang="en-US" sz="38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3076" name="Picture 4" descr="E:\ปีงบประมาณ2561\Picture\2561\GFM\15246408299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3368375" cy="2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ปีงบประมาณ2561\Picture\2561\GFM\1524640823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19459"/>
            <a:ext cx="3059832" cy="21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ปีงบประมาณ2561\Picture\2561\GFM\15246405756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05038"/>
            <a:ext cx="4176464" cy="237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ปีงบประมาณ2561\Picture\2561\GFM\15246407617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3268"/>
            <a:ext cx="3571033" cy="23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E:\ปีงบประมาณ2561\Picture\2561\GFM\1524640815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69" y="627534"/>
            <a:ext cx="3960440" cy="22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704856" cy="1050398"/>
          </a:xfrm>
        </p:spPr>
        <p:txBody>
          <a:bodyPr/>
          <a:lstStyle/>
          <a:p>
            <a:pPr algn="ctr"/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2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การดำเนินงาน </a:t>
            </a:r>
            <a:r>
              <a:rPr lang="en-US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GFM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 (เฉพาะ</a:t>
            </a:r>
            <a:r>
              <a:rPr lang="th-TH" sz="3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สัตว์</a:t>
            </a:r>
            <a:r>
              <a:rPr lang="th-TH" sz="3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ปีก)</a:t>
            </a:r>
            <a:endParaRPr lang="en-US" sz="38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pic>
        <p:nvPicPr>
          <p:cNvPr id="2052" name="Picture 4" descr="E:\ปีงบประมาณ2561\Picture\2561\GFM\1524640597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29139"/>
            <a:ext cx="3240360" cy="27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ปีงบประมาณ2561\Picture\2561\GFM\15246406597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63536"/>
            <a:ext cx="3240360" cy="25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ปีงบประมาณ2561\Picture\2561\GFM\15246406778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4"/>
            <a:ext cx="3491880" cy="298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ปีงบประมาณ2561\Picture\2561\GFM\15246406724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" y="2655775"/>
            <a:ext cx="3487843" cy="25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ปีงบประมาณ2561\Picture\2561\GFM\15246408847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2657875"/>
            <a:ext cx="3816424" cy="25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14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1050398"/>
          </a:xfrm>
        </p:spPr>
        <p:txBody>
          <a:bodyPr/>
          <a:lstStyle/>
          <a:p>
            <a:pPr algn="ctr"/>
            <a:r>
              <a:rPr lang="th-TH" sz="2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3</a:t>
            </a:r>
            <a:r>
              <a:rPr lang="th-TH" sz="2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. ผล</a:t>
            </a:r>
            <a:r>
              <a:rPr lang="th-TH" sz="2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การ</a:t>
            </a:r>
            <a:r>
              <a:rPr lang="th-TH" sz="2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ดำเนินงาน</a:t>
            </a:r>
            <a:r>
              <a:rPr lang="th-TH" sz="2800" b="1" dirty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การรับรองสถานที่เลี้ยงสัตว์ปีกพื้นเมืองหรือไก่</a:t>
            </a:r>
            <a:r>
              <a:rPr lang="th-TH" sz="2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ชน (กช </a:t>
            </a:r>
            <a:r>
              <a:rPr lang="en-US" sz="2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4</a:t>
            </a:r>
            <a:r>
              <a:rPr lang="th-TH" sz="2800" b="1" dirty="0" smtClean="0">
                <a:solidFill>
                  <a:srgbClr val="FFFF00"/>
                </a:solidFill>
                <a:latin typeface="TH Baijam" pitchFamily="2" charset="-34"/>
                <a:cs typeface="TH Baijam" pitchFamily="2" charset="-34"/>
              </a:rPr>
              <a:t>)</a:t>
            </a:r>
            <a:endParaRPr lang="en-US" sz="2800" b="1" dirty="0">
              <a:solidFill>
                <a:srgbClr val="FFFF00"/>
              </a:solidFill>
              <a:latin typeface="TH Baijam" pitchFamily="2" charset="-34"/>
              <a:cs typeface="TH Baijam" pitchFamily="2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72296"/>
              </p:ext>
            </p:extLst>
          </p:nvPr>
        </p:nvGraphicFramePr>
        <p:xfrm>
          <a:off x="333843" y="511165"/>
          <a:ext cx="3446069" cy="4536499"/>
        </p:xfrm>
        <a:graphic>
          <a:graphicData uri="http://schemas.openxmlformats.org/drawingml/2006/table">
            <a:tbl>
              <a:tblPr/>
              <a:tblGrid>
                <a:gridCol w="497791"/>
                <a:gridCol w="1336661"/>
                <a:gridCol w="1611617"/>
              </a:tblGrid>
              <a:tr h="825229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ลำดับ</a:t>
                      </a: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ctr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อำเภอ</a:t>
                      </a: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จำนวนฟาร์ม</a:t>
                      </a:r>
                      <a:r>
                        <a:rPr lang="th-TH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 กช 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</a:t>
                      </a:r>
                    </a:p>
                  </a:txBody>
                  <a:tcPr marL="5881" marR="5881" marT="58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เมืองพิจิตร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2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วังทรายพูน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56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3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โพธิ์ประทับช้าง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49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ตะพานหิน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70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บางมูลนาก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65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โพทะเล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69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7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สามง่าม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55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8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ทับคล้อ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41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9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สากเหล็ก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59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10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บึงนาราง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57</a:t>
                      </a:r>
                      <a:endParaRPr lang="th-TH" sz="1700" b="1" i="0" u="none" strike="noStrike" dirty="0">
                        <a:solidFill>
                          <a:schemeClr val="bg1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11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ดงเจริญ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57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80453"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12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วชิร</a:t>
                      </a:r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บารมี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66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345834">
                <a:tc gridSpan="2"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th-TH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รวม</a:t>
                      </a: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3429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6858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0287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3716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17145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0574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24003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2743200" algn="l" defTabSz="3429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Niramit AS" pitchFamily="2" charset="-34"/>
                          <a:cs typeface="TH Niramit AS" pitchFamily="2" charset="-34"/>
                        </a:rPr>
                        <a:t>684</a:t>
                      </a:r>
                      <a:endParaRPr lang="th-TH" sz="1700" b="1" i="0" u="none" strike="noStrike" dirty="0">
                        <a:solidFill>
                          <a:srgbClr val="000000"/>
                        </a:solidFill>
                        <a:effectLst/>
                        <a:latin typeface="TH Niramit AS" pitchFamily="2" charset="-34"/>
                        <a:cs typeface="TH Niramit AS" pitchFamily="2" charset="-34"/>
                      </a:endParaRPr>
                    </a:p>
                  </a:txBody>
                  <a:tcPr marL="5881" marR="5881" marT="58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42229"/>
            <a:ext cx="4968552" cy="387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83760" y="483048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i="1" dirty="0" smtClean="0">
                <a:latin typeface="TH Baijam" pitchFamily="2" charset="-34"/>
                <a:cs typeface="TH Baijam" pitchFamily="2" charset="-34"/>
              </a:rPr>
              <a:t>ข้อมูล ณ วันที่ </a:t>
            </a:r>
            <a:r>
              <a:rPr lang="en-US" b="1" i="1" dirty="0" smtClean="0">
                <a:latin typeface="TH Baijam" pitchFamily="2" charset="-34"/>
                <a:cs typeface="TH Baijam" pitchFamily="2" charset="-34"/>
              </a:rPr>
              <a:t>17 </a:t>
            </a:r>
            <a:r>
              <a:rPr lang="th-TH" b="1" i="1" dirty="0" smtClean="0">
                <a:latin typeface="TH Baijam" pitchFamily="2" charset="-34"/>
                <a:cs typeface="TH Baijam" pitchFamily="2" charset="-34"/>
              </a:rPr>
              <a:t>ธ.ค. </a:t>
            </a:r>
            <a:r>
              <a:rPr lang="en-US" b="1" i="1" dirty="0" smtClean="0">
                <a:latin typeface="TH Baijam" pitchFamily="2" charset="-34"/>
                <a:cs typeface="TH Baijam" pitchFamily="2" charset="-34"/>
              </a:rPr>
              <a:t>2561</a:t>
            </a:r>
            <a:endParaRPr lang="th-TH" b="1" i="1" dirty="0">
              <a:latin typeface="TH Baijam" pitchFamily="2" charset="-34"/>
              <a:cs typeface="TH Baija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56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hinese New Year 2016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3.xml><?xml version="1.0" encoding="utf-8"?>
<a:theme xmlns:a="http://schemas.openxmlformats.org/drawingml/2006/main" name="6_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4.xml><?xml version="1.0" encoding="utf-8"?>
<a:theme xmlns:a="http://schemas.openxmlformats.org/drawingml/2006/main" name="7_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5.xml><?xml version="1.0" encoding="utf-8"?>
<a:theme xmlns:a="http://schemas.openxmlformats.org/drawingml/2006/main" name="8_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9_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7.xml><?xml version="1.0" encoding="utf-8"?>
<a:theme xmlns:a="http://schemas.openxmlformats.org/drawingml/2006/main" name="1_tf03039516">
  <a:themeElements>
    <a:clrScheme name="Ion Red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5A2F9111-B2DB-470C-BA56-608F9B658826}"/>
    </a:ext>
  </a:extLst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1008</Words>
  <Application>Microsoft Office PowerPoint</Application>
  <PresentationFormat>นำเสนอทางหน้าจอ (16:9)</PresentationFormat>
  <Paragraphs>490</Paragraphs>
  <Slides>12</Slides>
  <Notes>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11</vt:i4>
      </vt:variant>
      <vt:variant>
        <vt:lpstr>ชุดรูปแบบ</vt:lpstr>
      </vt:variant>
      <vt:variant>
        <vt:i4>7</vt:i4>
      </vt:variant>
      <vt:variant>
        <vt:lpstr>ชื่อเรื่องภาพนิ่ง</vt:lpstr>
      </vt:variant>
      <vt:variant>
        <vt:i4>12</vt:i4>
      </vt:variant>
    </vt:vector>
  </HeadingPairs>
  <TitlesOfParts>
    <vt:vector size="30" baseType="lpstr">
      <vt:lpstr>Arial</vt:lpstr>
      <vt:lpstr>Wingdings 3</vt:lpstr>
      <vt:lpstr>Cordia New</vt:lpstr>
      <vt:lpstr>TH Niramit AS</vt:lpstr>
      <vt:lpstr>TH Baijam</vt:lpstr>
      <vt:lpstr>Calibri</vt:lpstr>
      <vt:lpstr>Raleway</vt:lpstr>
      <vt:lpstr>Trirong</vt:lpstr>
      <vt:lpstr>Angsana New</vt:lpstr>
      <vt:lpstr>Century Gothic</vt:lpstr>
      <vt:lpstr>Yu Gothic UI Semibold</vt:lpstr>
      <vt:lpstr>Chinese New Year 2016</vt:lpstr>
      <vt:lpstr>tf03039516</vt:lpstr>
      <vt:lpstr>6_tf03039516</vt:lpstr>
      <vt:lpstr>7_tf03039516</vt:lpstr>
      <vt:lpstr>8_tf03039516</vt:lpstr>
      <vt:lpstr>9_tf03039516</vt:lpstr>
      <vt:lpstr>1_tf03039516</vt:lpstr>
      <vt:lpstr>ผลการดำเนินงาน เฝ้าระวัง ควบคุมโรคระบาดสัตว์ปีก  </vt:lpstr>
      <vt:lpstr>1. ผลการปฏิบัติงานของจ้างเหมาควบคุมโรคสัตว์ปีก ปีงบประมาณ 2561</vt:lpstr>
      <vt:lpstr>1. ผลการปฏิบัติงานของจ้างเหมาควบคุมโรคสัตว์ปีก ปีงบประมาณ 2561</vt:lpstr>
      <vt:lpstr>1. ผลการปฏิบัติงานของจ้างเหมาควบคุมโรคสัตว์ปีก ปีงบประมาณ 2562</vt:lpstr>
      <vt:lpstr>1. ผลการปฏิบัติงานของจ้างเหมาควบคุมโรคสัตว์ปีก ปีงบประมาณ 2561</vt:lpstr>
      <vt:lpstr>2. ผลการดำเนินงาน GFM (เฉพาะสัตว์ปีก)</vt:lpstr>
      <vt:lpstr>2. ผลการดำเนินงาน GFM (เฉพาะสัตว์ปีก)</vt:lpstr>
      <vt:lpstr>2. ผลการดำเนินงาน GFM (เฉพาะสัตว์ปีก)</vt:lpstr>
      <vt:lpstr>3. ผลการดำเนินงานการรับรองสถานที่เลี้ยงสัตว์ปีกพื้นเมืองหรือไก่ชน (กช 4)</vt:lpstr>
      <vt:lpstr>4. มาตรการเตรียมความพร้อมรับมือโรคระบาดสัตว์ปีก</vt:lpstr>
      <vt:lpstr>5. ปัญหา อุปสรรค แนวทางแก้ไข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TRANSITION HEADLINE</dc:title>
  <dc:creator>User</dc:creator>
  <cp:lastModifiedBy>User</cp:lastModifiedBy>
  <cp:revision>103</cp:revision>
  <cp:lastPrinted>2018-12-18T06:55:21Z</cp:lastPrinted>
  <dcterms:modified xsi:type="dcterms:W3CDTF">2018-12-18T07:54:31Z</dcterms:modified>
</cp:coreProperties>
</file>